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293" r:id="rId2"/>
    <p:sldId id="271" r:id="rId3"/>
    <p:sldId id="292" r:id="rId4"/>
    <p:sldId id="294" r:id="rId5"/>
    <p:sldId id="272" r:id="rId6"/>
    <p:sldId id="273" r:id="rId7"/>
    <p:sldId id="274" r:id="rId8"/>
    <p:sldId id="275" r:id="rId9"/>
    <p:sldId id="291" r:id="rId10"/>
    <p:sldId id="296" r:id="rId11"/>
    <p:sldId id="276" r:id="rId12"/>
    <p:sldId id="290" r:id="rId13"/>
    <p:sldId id="278" r:id="rId14"/>
    <p:sldId id="299" r:id="rId15"/>
    <p:sldId id="300" r:id="rId16"/>
  </p:sldIdLst>
  <p:sldSz cx="9144000" cy="6858000" type="screen4x3"/>
  <p:notesSz cx="7010400" cy="9296400"/>
  <p:embeddedFontLst>
    <p:embeddedFont>
      <p:font typeface="Arial Black" panose="020B0A04020102020204" pitchFamily="34" charset="0"/>
      <p:bold r:id="rId19"/>
    </p:embeddedFont>
    <p:embeddedFont>
      <p:font typeface="Georgia" panose="02040502050405020303" pitchFamily="18" charset="0"/>
      <p:regular r:id="rId20"/>
      <p:bold r:id="rId21"/>
      <p:italic r:id="rId22"/>
      <p:boldItalic r:id="rId23"/>
    </p:embeddedFont>
    <p:embeddedFont>
      <p:font typeface="Wingdings 2" panose="05020102010507070707" pitchFamily="18" charset="2"/>
      <p:regular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Banking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BC05EE5-A229-4A4E-AE77-84EF3BFB369E}" type="datetime1">
              <a:rPr lang="en-US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3653949-99E0-45BE-96F5-F8DCA05E1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5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Banking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9D40EE-EF08-4582-81CD-5659C3FAD238}" type="datetime1">
              <a:rPr lang="en-US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Chapter 6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6A8981D-5365-4F0D-BA8A-89B7C9615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693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DC32929-DEC6-4D70-A903-ACE6252284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6FDFFDA-B158-47C6-BF0C-84BA487209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5BDD963-1C53-4E6D-BA06-1F95608104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2CA1556-A6DD-4BE6-97B2-4C2CA8DBA0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A36D657-DC29-4DB2-8B3D-5270444D5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6089DCB-2294-415B-A58A-FCD276CBB7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2330DD80-A3A3-4065-9399-AB678AEC8D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E67855BB-34D6-4BC1-BF5D-9C86097FB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EA4CD240-8C79-40D7-8606-AABD2EA7DD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F892D7A2-C791-47E5-8F8E-2F88C4AD2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230E655-23DF-4928-84AD-A99CC502E5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5073E761-FFDC-4AFA-9987-42F16FB996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 autoUpdateAnimBg="0"/>
    </p:bld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12/8/16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2CA1556-A6DD-4BE6-97B2-4C2CA8DBA0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	List the 3 major credit bureaus</a:t>
            </a:r>
          </a:p>
          <a:p>
            <a:r>
              <a:rPr lang="en-US" dirty="0" smtClean="0"/>
              <a:t>2.	What's the highest credit score you can have?</a:t>
            </a:r>
          </a:p>
          <a:p>
            <a:r>
              <a:rPr lang="en-US" dirty="0" smtClean="0"/>
              <a:t>3.	What is the name of the standard credit score?	</a:t>
            </a:r>
          </a:p>
          <a:p>
            <a:pPr lvl="2"/>
            <a:r>
              <a:rPr lang="en-US" dirty="0" smtClean="0"/>
              <a:t>Hint – 4 letter word starting with F</a:t>
            </a:r>
          </a:p>
          <a:p>
            <a:r>
              <a:rPr lang="en-US" dirty="0" smtClean="0"/>
              <a:t>4.	What is the consumer law that requires the costs of a loan to be provided in writing to consumers?</a:t>
            </a:r>
          </a:p>
          <a:p>
            <a:r>
              <a:rPr lang="en-US" dirty="0" smtClean="0"/>
              <a:t>5.	What consumer law prohibits the use of race, color, religion, national origin, marital status, age, etc to determine creditworthiness?</a:t>
            </a:r>
            <a:endParaRPr lang="en-US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4" grpId="0" build="p" bldLvl="5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choosing between Credit Cards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2CA1556-A6DD-4BE6-97B2-4C2CA8DBA0B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CC66"/>
              </a:buClr>
              <a:buNone/>
            </a:pPr>
            <a:r>
              <a:rPr lang="en-US" dirty="0" smtClean="0"/>
              <a:t>Look For:</a:t>
            </a:r>
          </a:p>
          <a:p>
            <a:pPr>
              <a:buClr>
                <a:srgbClr val="FFCC66"/>
              </a:buClr>
              <a:buFont typeface="Wingdings" pitchFamily="2" charset="2"/>
              <a:buChar char="ü"/>
            </a:pPr>
            <a:r>
              <a:rPr lang="en-US" dirty="0" smtClean="0"/>
              <a:t>A Low Annual Percentage Rate (APR)</a:t>
            </a:r>
          </a:p>
          <a:p>
            <a:pPr>
              <a:buClr>
                <a:srgbClr val="FFCC66"/>
              </a:buClr>
              <a:buFont typeface="Wingdings" pitchFamily="2" charset="2"/>
              <a:buChar char="ü"/>
            </a:pPr>
            <a:r>
              <a:rPr lang="en-US" dirty="0" smtClean="0"/>
              <a:t>No Annual Fee</a:t>
            </a:r>
          </a:p>
          <a:p>
            <a:pPr>
              <a:buClr>
                <a:srgbClr val="FFCC66"/>
              </a:buClr>
              <a:buFont typeface="Wingdings" pitchFamily="2" charset="2"/>
              <a:buChar char="ü"/>
            </a:pPr>
            <a:r>
              <a:rPr lang="en-US" dirty="0" smtClean="0"/>
              <a:t>A Long Grace Period</a:t>
            </a:r>
          </a:p>
          <a:p>
            <a:pPr>
              <a:buClr>
                <a:srgbClr val="FFCC66"/>
              </a:buClr>
              <a:buFont typeface="Wingdings" pitchFamily="2" charset="2"/>
              <a:buChar char="ü"/>
            </a:pPr>
            <a:r>
              <a:rPr lang="en-US" dirty="0" smtClean="0"/>
              <a:t>Average Daily Balance Method</a:t>
            </a:r>
          </a:p>
          <a:p>
            <a:pPr>
              <a:buClr>
                <a:srgbClr val="FFCC66"/>
              </a:buClr>
              <a:buFont typeface="Wingdings" pitchFamily="2" charset="2"/>
              <a:buChar char="ü"/>
            </a:pPr>
            <a:r>
              <a:rPr lang="en-US" dirty="0" smtClean="0"/>
              <a:t>Low Penalty Rates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4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TERM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3053159-F5C0-4B89-82A7-527CF3F47C0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installment loans, length of term also affects the total finance charge.</a:t>
            </a:r>
          </a:p>
          <a:p>
            <a:pPr eaLnBrk="1" hangingPunct="1"/>
            <a:r>
              <a:rPr lang="en-US" smtClean="0"/>
              <a:t>Repaying the loan over a longer period</a:t>
            </a:r>
          </a:p>
          <a:p>
            <a:pPr lvl="1" eaLnBrk="1" hangingPunct="1"/>
            <a:r>
              <a:rPr lang="en-US" smtClean="0"/>
              <a:t>reduces the monthly payment</a:t>
            </a:r>
          </a:p>
          <a:p>
            <a:pPr lvl="1" eaLnBrk="1" hangingPunct="1"/>
            <a:r>
              <a:rPr lang="en-US" smtClean="0"/>
              <a:t>increases the total payment for the loan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22532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COMPARING LOANS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36828C7-B829-456B-B5FF-B010E92958A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683625" cy="4570413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Loan amount: $6,000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	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Creditor A	 Creditor B	Creditor C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APR 	14%	14%	15%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Length of Loan 	3 years	 4 years 	 4 years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Monthly Payment 	$205.07	$163.96	$166.98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Total Finance Charge	$1,382.52	$1,870.08	$2,015.04</a:t>
            </a:r>
          </a:p>
          <a:p>
            <a:pPr marL="0" indent="0" eaLnBrk="1" hangingPunct="1">
              <a:spcBef>
                <a:spcPct val="40000"/>
              </a:spcBef>
              <a:buFont typeface="Wingdings" pitchFamily="2" charset="2"/>
              <a:buNone/>
              <a:tabLst>
                <a:tab pos="4513263" algn="r"/>
                <a:tab pos="6461125" algn="r"/>
                <a:tab pos="8448675" algn="r"/>
              </a:tabLst>
              <a:defRPr/>
            </a:pPr>
            <a:r>
              <a:rPr lang="en-US" sz="2800" smtClean="0"/>
              <a:t>Total Payments	$7,382.52	$7,870.08	$8,015.04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IMPACT OF CREDIT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B191B32C-B0BD-4ED1-920A-7A4B3F0721E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Overextension</a:t>
            </a:r>
          </a:p>
          <a:p>
            <a:pPr eaLnBrk="1" hangingPunct="1"/>
            <a:r>
              <a:rPr lang="en-US" smtClean="0"/>
              <a:t>The role of banks</a:t>
            </a:r>
          </a:p>
          <a:p>
            <a:pPr eaLnBrk="1" hangingPunct="1"/>
            <a:r>
              <a:rPr lang="en-US" smtClean="0"/>
              <a:t>Credit counseling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24580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Consequences of a Bad Credit Score and Irresponsible Credit Card 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Denial of Credit</a:t>
            </a:r>
          </a:p>
          <a:p>
            <a:pPr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n-US" dirty="0" smtClean="0"/>
              <a:t>High Interest Rates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 Difficulty Renting an Apartment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Denied Employment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Graduate School Rejection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Higher Insurance Premiums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Big Bucks for Cell Phones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4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2CA1556-A6DD-4BE6-97B2-4C2CA8DBA0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3 reasons why you MUST be responsible with Credit Cards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underwriters do in the loan approval process? What are </a:t>
            </a:r>
            <a:r>
              <a:rPr lang="en-US" smtClean="0"/>
              <a:t>they </a:t>
            </a:r>
            <a:r>
              <a:rPr lang="en-US" smtClean="0"/>
              <a:t>evaluating?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more important to consider when shopping for a loan? APR or the interest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3 things that you have learned this past week while studying credit, credit scores, loans, etc. that you will benefit from as a consumer in your financial future</a:t>
            </a:r>
            <a:endParaRPr lang="en-US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4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b="1" smtClean="0">
                <a:solidFill>
                  <a:schemeClr val="accent2"/>
                </a:solidFill>
              </a:rPr>
              <a:t>Identify</a:t>
            </a:r>
            <a:r>
              <a:rPr lang="en-US" smtClean="0"/>
              <a:t> key factors in the cost of credit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b="1" smtClean="0">
                <a:solidFill>
                  <a:schemeClr val="accent2"/>
                </a:solidFill>
              </a:rPr>
              <a:t>Explain</a:t>
            </a:r>
            <a:r>
              <a:rPr lang="en-US" smtClean="0"/>
              <a:t> the impact of negative credit ratings on consumers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E51816DF-5569-474E-B2D2-81085F43BB0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dirty="0" smtClean="0"/>
              <a:t>Lesson 4</a:t>
            </a:r>
            <a:br>
              <a:rPr lang="en-US" sz="2800" dirty="0" smtClean="0"/>
            </a:br>
            <a:r>
              <a:rPr lang="en-US" dirty="0" smtClean="0"/>
              <a:t>COST OF CREDIT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228600" y="2419350"/>
            <a:ext cx="2286000" cy="7048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GOALS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17412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CREDIT-APPROVAL PROCESS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AA93ECA-8FBC-47A4-A1D0-5F900F15C974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10000"/>
              </a:spcBef>
            </a:pPr>
            <a:r>
              <a:rPr lang="en-US" dirty="0"/>
              <a:t>Application</a:t>
            </a:r>
          </a:p>
          <a:p>
            <a:pPr>
              <a:spcBef>
                <a:spcPct val="10000"/>
              </a:spcBef>
            </a:pPr>
            <a:r>
              <a:rPr lang="en-US" dirty="0"/>
              <a:t>Documentation</a:t>
            </a:r>
          </a:p>
          <a:p>
            <a:pPr>
              <a:spcBef>
                <a:spcPct val="10000"/>
              </a:spcBef>
            </a:pPr>
            <a:r>
              <a:rPr lang="en-US" dirty="0"/>
              <a:t>Processing</a:t>
            </a:r>
          </a:p>
          <a:p>
            <a:pPr>
              <a:spcBef>
                <a:spcPct val="10000"/>
              </a:spcBef>
            </a:pPr>
            <a:r>
              <a:rPr lang="en-US" dirty="0" smtClean="0"/>
              <a:t>Underwriting</a:t>
            </a:r>
          </a:p>
          <a:p>
            <a:pPr lvl="1">
              <a:spcBef>
                <a:spcPct val="10000"/>
              </a:spcBef>
            </a:pPr>
            <a:r>
              <a:rPr lang="en-US" dirty="0" smtClean="0"/>
              <a:t>Underwriters are evaluating your 3 C’s of Credit</a:t>
            </a:r>
            <a:endParaRPr lang="en-US" dirty="0"/>
          </a:p>
          <a:p>
            <a:pPr lvl="2">
              <a:spcBef>
                <a:spcPct val="10000"/>
              </a:spcBef>
            </a:pPr>
            <a:r>
              <a:rPr lang="en-US" dirty="0" smtClean="0"/>
              <a:t>They check your Collateral</a:t>
            </a:r>
            <a:endParaRPr lang="en-US" dirty="0"/>
          </a:p>
          <a:p>
            <a:pPr lvl="2">
              <a:spcBef>
                <a:spcPct val="10000"/>
              </a:spcBef>
            </a:pPr>
            <a:r>
              <a:rPr lang="en-US" dirty="0" smtClean="0"/>
              <a:t>Look at your W2’s and paychecks to check your Capacity</a:t>
            </a:r>
            <a:endParaRPr lang="en-US" dirty="0"/>
          </a:p>
          <a:p>
            <a:pPr lvl="2">
              <a:spcBef>
                <a:spcPct val="10000"/>
              </a:spcBef>
            </a:pPr>
            <a:r>
              <a:rPr lang="en-US" dirty="0" smtClean="0"/>
              <a:t>Use one of the 3 credit bureaus to see your credit report to check your Character</a:t>
            </a:r>
            <a:endParaRPr lang="en-US" dirty="0"/>
          </a:p>
          <a:p>
            <a:pPr>
              <a:spcBef>
                <a:spcPct val="10000"/>
              </a:spcBef>
            </a:pPr>
            <a:r>
              <a:rPr lang="en-US" dirty="0"/>
              <a:t>Closing</a:t>
            </a:r>
          </a:p>
          <a:p>
            <a:pPr>
              <a:spcBef>
                <a:spcPct val="10000"/>
              </a:spcBef>
            </a:pPr>
            <a:r>
              <a:rPr lang="en-US" dirty="0"/>
              <a:t>Funding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18435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Creditworthiness Activity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mtClean="0"/>
              <a:t>  Slide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2CA1556-A6DD-4BE6-97B2-4C2CA8DBA0B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4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CREDIT COSTS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B227F8B-7DE1-4E04-BC59-78533E8B972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Annual percentage rate</a:t>
            </a:r>
          </a:p>
          <a:p>
            <a:pPr lvl="1"/>
            <a:r>
              <a:rPr lang="en-US" dirty="0" smtClean="0"/>
              <a:t>The amount of interest charged on the loan principal expressed as a yearly figure. Includes interest rate plus other fees associated with the loan</a:t>
            </a:r>
          </a:p>
          <a:p>
            <a:pPr lvl="2"/>
            <a:r>
              <a:rPr lang="en-US" sz="1100" i="1" dirty="0" smtClean="0"/>
              <a:t>SHOW LENDING TREE WEBSITE ON APR</a:t>
            </a:r>
          </a:p>
          <a:p>
            <a:pPr eaLnBrk="1" hangingPunct="1"/>
            <a:r>
              <a:rPr lang="en-US" dirty="0" smtClean="0"/>
              <a:t>Annual fees</a:t>
            </a:r>
          </a:p>
          <a:p>
            <a:pPr eaLnBrk="1" hangingPunct="1"/>
            <a:r>
              <a:rPr lang="en-US" dirty="0" smtClean="0"/>
              <a:t>Interest</a:t>
            </a:r>
          </a:p>
          <a:p>
            <a:pPr eaLnBrk="1" hangingPunct="1"/>
            <a:r>
              <a:rPr lang="en-US" dirty="0" smtClean="0"/>
              <a:t>Late fees</a:t>
            </a:r>
          </a:p>
          <a:p>
            <a:pPr eaLnBrk="1" hangingPunct="1"/>
            <a:r>
              <a:rPr lang="en-US" dirty="0" smtClean="0"/>
              <a:t>Over Credit Limit Fees</a:t>
            </a:r>
          </a:p>
          <a:p>
            <a:pPr eaLnBrk="1" hangingPunct="1"/>
            <a:r>
              <a:rPr lang="en-US" dirty="0" smtClean="0"/>
              <a:t>Balance Transfer Fees</a:t>
            </a:r>
          </a:p>
          <a:p>
            <a:pPr eaLnBrk="1" hangingPunct="1"/>
            <a:r>
              <a:rPr lang="en-US" dirty="0" smtClean="0"/>
              <a:t>Minimum payments</a:t>
            </a:r>
          </a:p>
          <a:p>
            <a:pPr eaLnBrk="1" hangingPunct="1"/>
            <a:r>
              <a:rPr lang="en-US" dirty="0" smtClean="0"/>
              <a:t>Term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18436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REVIEWING APR AND FINANCE CHARGE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A417BB7-72DA-489A-8300-0578EAB8171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APR is a key aspect of comparing credit costs.</a:t>
            </a:r>
          </a:p>
          <a:p>
            <a:pPr eaLnBrk="1" hangingPunct="1"/>
            <a:r>
              <a:rPr lang="en-US" dirty="0" smtClean="0"/>
              <a:t>Average daily balance method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finance charge</a:t>
            </a:r>
            <a:r>
              <a:rPr lang="en-US" dirty="0" smtClean="0"/>
              <a:t> is the total dollar amount to be paid for the loan.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19460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MINIMUM PAYMENTS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9C47ED7-B0C6-42E9-A17B-69A23DA6BDF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credit cards require a minimum payment every month.</a:t>
            </a:r>
          </a:p>
          <a:p>
            <a:pPr eaLnBrk="1" hangingPunct="1"/>
            <a:r>
              <a:rPr lang="en-US" smtClean="0"/>
              <a:t>Minimum payments are usually 1 percent of the unpaid balance.</a:t>
            </a:r>
          </a:p>
          <a:p>
            <a:pPr eaLnBrk="1" hangingPunct="1"/>
            <a:r>
              <a:rPr lang="en-US" smtClean="0"/>
              <a:t>Paying the minimum payment keeps the account in good standing, but it does not reduce the principal much.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20484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TREND TOWARD LOWER MINIMUM PAYMENTS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0A218E8A-898E-46D1-97BD-6C6765AFB40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Increases bank profits</a:t>
            </a:r>
          </a:p>
          <a:p>
            <a:pPr eaLnBrk="1" hangingPunct="1"/>
            <a:r>
              <a:rPr lang="en-US" smtClean="0"/>
              <a:t>Contributes to greater consumer debt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2150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457200"/>
            <a:ext cx="8683625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Revolvers- always pay more the minimum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/>
              <a:t>  Slide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53FFD4D-553F-40B7-BC41-3CB8F6B3A28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had a credit card balance of $2000, and an 18% APR and you:</a:t>
            </a:r>
          </a:p>
          <a:p>
            <a:pPr lvl="1" eaLnBrk="1" hangingPunct="1"/>
            <a:r>
              <a:rPr lang="en-US" smtClean="0"/>
              <a:t>Stopped using your card</a:t>
            </a:r>
          </a:p>
          <a:p>
            <a:pPr lvl="1" eaLnBrk="1" hangingPunct="1"/>
            <a:r>
              <a:rPr lang="en-US" smtClean="0"/>
              <a:t>Made only the minimum monthly payment</a:t>
            </a:r>
          </a:p>
          <a:p>
            <a:pPr lvl="2" eaLnBrk="1" hangingPunct="1"/>
            <a:r>
              <a:rPr lang="en-US" smtClean="0"/>
              <a:t>(1% of outstanding balance or $20, whichever is greater)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It would take 12.8 years to pay off your debt and your total payout would be $4231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  <p:bldLst>
      <p:bldP spid="25603" grpId="0" build="p" bldLvl="5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503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Wingdings</vt:lpstr>
      <vt:lpstr>Arial</vt:lpstr>
      <vt:lpstr>Arial Black</vt:lpstr>
      <vt:lpstr>Georgia</vt:lpstr>
      <vt:lpstr>Wingdings 2</vt:lpstr>
      <vt:lpstr>Times New Roman</vt:lpstr>
      <vt:lpstr>Civic</vt:lpstr>
      <vt:lpstr>Do Now 12/8/16</vt:lpstr>
      <vt:lpstr>Lesson 4 COST OF CREDIT</vt:lpstr>
      <vt:lpstr>CREDIT-APPROVAL PROCESS</vt:lpstr>
      <vt:lpstr>Creditworthiness Activity</vt:lpstr>
      <vt:lpstr>WHAT CREDIT COSTS</vt:lpstr>
      <vt:lpstr>REVIEWING APR AND FINANCE CHARGE</vt:lpstr>
      <vt:lpstr>MINIMUM PAYMENTS</vt:lpstr>
      <vt:lpstr>TREND TOWARD LOWER MINIMUM PAYMENTS</vt:lpstr>
      <vt:lpstr>Revolvers- always pay more the minimum payment</vt:lpstr>
      <vt:lpstr>When choosing between Credit Cards</vt:lpstr>
      <vt:lpstr>TERM</vt:lpstr>
      <vt:lpstr>COMPARING LOANS </vt:lpstr>
      <vt:lpstr>THE IMPACT OF CREDIT</vt:lpstr>
      <vt:lpstr>Consequences of a Bad Credit Score and Irresponsible Credit Card Use</vt:lpstr>
      <vt:lpstr>Exit Slip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BANK LOANS</dc:title>
  <dc:creator>M. C. McLaughlin</dc:creator>
  <cp:lastModifiedBy>Carter, Eric</cp:lastModifiedBy>
  <cp:revision>37</cp:revision>
  <cp:lastPrinted>2014-03-12T14:58:16Z</cp:lastPrinted>
  <dcterms:created xsi:type="dcterms:W3CDTF">2002-05-02T20:02:13Z</dcterms:created>
  <dcterms:modified xsi:type="dcterms:W3CDTF">2016-12-12T19:10:41Z</dcterms:modified>
</cp:coreProperties>
</file>