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64" r:id="rId2"/>
    <p:sldId id="257" r:id="rId3"/>
    <p:sldId id="263" r:id="rId4"/>
    <p:sldId id="258" r:id="rId5"/>
    <p:sldId id="259" r:id="rId6"/>
    <p:sldId id="260" r:id="rId7"/>
    <p:sldId id="261" r:id="rId8"/>
    <p:sldId id="262"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8FE475-6B40-44A3-9F3C-FF1ADEC6621C}" type="datetimeFigureOut">
              <a:rPr lang="en-US" smtClean="0"/>
              <a:pPr/>
              <a:t>12/2/2016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D3287E-D156-4179-BDDA-547238A8130B}" type="slidenum">
              <a:rPr lang="en-US" smtClean="0"/>
              <a:pPr/>
              <a:t>‹#›</a:t>
            </a:fld>
            <a:endParaRPr lang="en-US"/>
          </a:p>
        </p:txBody>
      </p:sp>
    </p:spTree>
    <p:extLst>
      <p:ext uri="{BB962C8B-B14F-4D97-AF65-F5344CB8AC3E}">
        <p14:creationId xmlns:p14="http://schemas.microsoft.com/office/powerpoint/2010/main" val="2009341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Banking</a:t>
            </a:r>
          </a:p>
        </p:txBody>
      </p:sp>
      <p:sp>
        <p:nvSpPr>
          <p:cNvPr id="5" name="Rectangle 3"/>
          <p:cNvSpPr>
            <a:spLocks noGrp="1" noChangeArrowheads="1"/>
          </p:cNvSpPr>
          <p:nvPr>
            <p:ph type="dt" idx="1"/>
          </p:nvPr>
        </p:nvSpPr>
        <p:spPr>
          <a:ln/>
        </p:spPr>
        <p:txBody>
          <a:bodyPr/>
          <a:lstStyle/>
          <a:p>
            <a:fld id="{94CA6F43-5A3C-43DB-A7B7-983501D27075}" type="datetime1">
              <a:rPr lang="en-US"/>
              <a:pPr/>
              <a:t>12/2/2016</a:t>
            </a:fld>
            <a:endParaRPr lang="en-US"/>
          </a:p>
        </p:txBody>
      </p:sp>
      <p:sp>
        <p:nvSpPr>
          <p:cNvPr id="6" name="Rectangle 6"/>
          <p:cNvSpPr>
            <a:spLocks noGrp="1" noChangeArrowheads="1"/>
          </p:cNvSpPr>
          <p:nvPr>
            <p:ph type="ftr" sz="quarter" idx="4"/>
          </p:nvPr>
        </p:nvSpPr>
        <p:spPr>
          <a:ln/>
        </p:spPr>
        <p:txBody>
          <a:bodyPr/>
          <a:lstStyle/>
          <a:p>
            <a:r>
              <a:rPr lang="en-US"/>
              <a:t>Chapter 6</a:t>
            </a:r>
          </a:p>
        </p:txBody>
      </p:sp>
      <p:sp>
        <p:nvSpPr>
          <p:cNvPr id="7" name="Rectangle 7"/>
          <p:cNvSpPr>
            <a:spLocks noGrp="1" noChangeArrowheads="1"/>
          </p:cNvSpPr>
          <p:nvPr>
            <p:ph type="sldNum" sz="quarter" idx="5"/>
          </p:nvPr>
        </p:nvSpPr>
        <p:spPr>
          <a:ln/>
        </p:spPr>
        <p:txBody>
          <a:bodyPr/>
          <a:lstStyle/>
          <a:p>
            <a:fld id="{BE7A6DAC-D0F6-49B5-B8AA-8DD55D39168B}" type="slidenum">
              <a:rPr lang="en-US"/>
              <a:pPr/>
              <a:t>2</a:t>
            </a:fld>
            <a:endParaRPr lang="en-US"/>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946176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I go</a:t>
            </a:r>
            <a:r>
              <a:rPr lang="en-US" baseline="0" dirty="0" smtClean="0"/>
              <a:t> to Bobs Auto Sales and I take a loan to buy a brand new Jeep Cherokee. </a:t>
            </a:r>
            <a:r>
              <a:rPr lang="en-US" dirty="0" smtClean="0"/>
              <a:t>Who is the debtor</a:t>
            </a:r>
            <a:r>
              <a:rPr lang="en-US" baseline="0" dirty="0" smtClean="0"/>
              <a:t>? Who is the creditor?</a:t>
            </a:r>
            <a:endParaRPr lang="en-US" dirty="0"/>
          </a:p>
        </p:txBody>
      </p:sp>
      <p:sp>
        <p:nvSpPr>
          <p:cNvPr id="4" name="Slide Number Placeholder 3"/>
          <p:cNvSpPr>
            <a:spLocks noGrp="1"/>
          </p:cNvSpPr>
          <p:nvPr>
            <p:ph type="sldNum" sz="quarter" idx="10"/>
          </p:nvPr>
        </p:nvSpPr>
        <p:spPr/>
        <p:txBody>
          <a:bodyPr/>
          <a:lstStyle/>
          <a:p>
            <a:fld id="{F8D3287E-D156-4179-BDDA-547238A8130B}" type="slidenum">
              <a:rPr lang="en-US" smtClean="0"/>
              <a:pPr/>
              <a:t>4</a:t>
            </a:fld>
            <a:endParaRPr lang="en-US"/>
          </a:p>
        </p:txBody>
      </p:sp>
    </p:spTree>
    <p:extLst>
      <p:ext uri="{BB962C8B-B14F-4D97-AF65-F5344CB8AC3E}">
        <p14:creationId xmlns:p14="http://schemas.microsoft.com/office/powerpoint/2010/main" val="2027421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8A07454-69D6-4B8F-887F-4165A8E9DEDE}" type="datetimeFigureOut">
              <a:rPr lang="en-US" smtClean="0"/>
              <a:pPr/>
              <a:t>12/2/2016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19B7C54-05B6-4CCE-B284-6F07311F9233}"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A07454-69D6-4B8F-887F-4165A8E9DEDE}" type="datetimeFigureOut">
              <a:rPr lang="en-US" smtClean="0"/>
              <a:pPr/>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9B7C54-05B6-4CCE-B284-6F07311F923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19B7C54-05B6-4CCE-B284-6F07311F9233}"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A07454-69D6-4B8F-887F-4165A8E9DEDE}" type="datetimeFigureOut">
              <a:rPr lang="en-US" smtClean="0"/>
              <a:pPr/>
              <a:t>12/2/2016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8A07454-69D6-4B8F-887F-4165A8E9DEDE}" type="datetimeFigureOut">
              <a:rPr lang="en-US" smtClean="0"/>
              <a:pPr/>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19B7C54-05B6-4CCE-B284-6F07311F9233}"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B8A07454-69D6-4B8F-887F-4165A8E9DEDE}" type="datetimeFigureOut">
              <a:rPr lang="en-US" smtClean="0"/>
              <a:pPr/>
              <a:t>12/2/2016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19B7C54-05B6-4CCE-B284-6F07311F9233}"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8A07454-69D6-4B8F-887F-4165A8E9DEDE}" type="datetimeFigureOut">
              <a:rPr lang="en-US" smtClean="0"/>
              <a:pPr/>
              <a:t>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9B7C54-05B6-4CCE-B284-6F07311F9233}"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8A07454-69D6-4B8F-887F-4165A8E9DEDE}" type="datetimeFigureOut">
              <a:rPr lang="en-US" smtClean="0"/>
              <a:pPr/>
              <a:t>12/2/2016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19B7C54-05B6-4CCE-B284-6F07311F9233}"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8A07454-69D6-4B8F-887F-4165A8E9DEDE}" type="datetimeFigureOut">
              <a:rPr lang="en-US" smtClean="0"/>
              <a:pPr/>
              <a:t>12/2/2016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19B7C54-05B6-4CCE-B284-6F07311F923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8A07454-69D6-4B8F-887F-4165A8E9DEDE}" type="datetimeFigureOut">
              <a:rPr lang="en-US" smtClean="0"/>
              <a:pPr/>
              <a:t>12/2/2016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19B7C54-05B6-4CCE-B284-6F07311F923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19B7C54-05B6-4CCE-B284-6F07311F9233}"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8A07454-69D6-4B8F-887F-4165A8E9DEDE}" type="datetimeFigureOut">
              <a:rPr lang="en-US" smtClean="0"/>
              <a:pPr/>
              <a:t>12/2/2016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19B7C54-05B6-4CCE-B284-6F07311F9233}"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B8A07454-69D6-4B8F-887F-4165A8E9DEDE}" type="datetimeFigureOut">
              <a:rPr lang="en-US" smtClean="0"/>
              <a:pPr/>
              <a:t>12/2/2016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8A07454-69D6-4B8F-887F-4165A8E9DEDE}" type="datetimeFigureOut">
              <a:rPr lang="en-US" smtClean="0"/>
              <a:pPr/>
              <a:t>12/2/2016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19B7C54-05B6-4CCE-B284-6F07311F9233}"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DO </a:t>
            </a:r>
            <a:r>
              <a:rPr lang="en-US" smtClean="0">
                <a:solidFill>
                  <a:schemeClr val="tx1"/>
                </a:solidFill>
              </a:rPr>
              <a:t>NOW </a:t>
            </a:r>
            <a:r>
              <a:rPr lang="en-US" smtClean="0">
                <a:solidFill>
                  <a:schemeClr val="tx1"/>
                </a:solidFill>
              </a:rPr>
              <a:t>12/5/16</a:t>
            </a:r>
            <a:endParaRPr lang="en-US" dirty="0">
              <a:solidFill>
                <a:schemeClr val="tx1"/>
              </a:solidFill>
            </a:endParaRPr>
          </a:p>
        </p:txBody>
      </p:sp>
      <p:sp>
        <p:nvSpPr>
          <p:cNvPr id="3" name="Content Placeholder 2"/>
          <p:cNvSpPr>
            <a:spLocks noGrp="1"/>
          </p:cNvSpPr>
          <p:nvPr>
            <p:ph sz="quarter" idx="1"/>
          </p:nvPr>
        </p:nvSpPr>
        <p:spPr/>
        <p:txBody>
          <a:bodyPr/>
          <a:lstStyle/>
          <a:p>
            <a:r>
              <a:rPr lang="en-US" dirty="0" smtClean="0"/>
              <a:t>Use Google to define these terms IN YOUR NOTES</a:t>
            </a:r>
          </a:p>
          <a:p>
            <a:pPr lvl="1"/>
            <a:r>
              <a:rPr lang="en-US" dirty="0" smtClean="0">
                <a:solidFill>
                  <a:schemeClr val="tx1"/>
                </a:solidFill>
              </a:rPr>
              <a:t>Credit</a:t>
            </a:r>
          </a:p>
          <a:p>
            <a:pPr lvl="1"/>
            <a:r>
              <a:rPr lang="en-US" dirty="0" smtClean="0">
                <a:solidFill>
                  <a:schemeClr val="tx1"/>
                </a:solidFill>
              </a:rPr>
              <a:t>Installment loan</a:t>
            </a:r>
          </a:p>
          <a:p>
            <a:pPr lvl="1"/>
            <a:r>
              <a:rPr lang="en-US" dirty="0" smtClean="0">
                <a:solidFill>
                  <a:schemeClr val="tx1"/>
                </a:solidFill>
              </a:rPr>
              <a:t>Collateral </a:t>
            </a:r>
          </a:p>
          <a:p>
            <a:pPr lvl="1"/>
            <a:r>
              <a:rPr lang="en-US" dirty="0" smtClean="0">
                <a:solidFill>
                  <a:schemeClr val="tx1"/>
                </a:solidFill>
              </a:rPr>
              <a:t>Lien</a:t>
            </a:r>
          </a:p>
          <a:p>
            <a:pPr lvl="1"/>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p:txBody>
          <a:bodyPr>
            <a:normAutofit/>
          </a:bodyPr>
          <a:lstStyle/>
          <a:p>
            <a:pPr>
              <a:buFont typeface="Wingdings" pitchFamily="2" charset="2"/>
              <a:buNone/>
            </a:pPr>
            <a:r>
              <a:rPr lang="en-US" b="1" dirty="0">
                <a:solidFill>
                  <a:srgbClr val="FF0000"/>
                </a:solidFill>
              </a:rPr>
              <a:t>	Define</a:t>
            </a:r>
            <a:r>
              <a:rPr lang="en-US" dirty="0"/>
              <a:t> major terms associated with consumer lending</a:t>
            </a:r>
          </a:p>
          <a:p>
            <a:pPr>
              <a:buFont typeface="Wingdings" pitchFamily="2" charset="2"/>
              <a:buNone/>
            </a:pPr>
            <a:r>
              <a:rPr lang="en-US" b="1" dirty="0">
                <a:solidFill>
                  <a:srgbClr val="FF0000"/>
                </a:solidFill>
              </a:rPr>
              <a:t>	Explain</a:t>
            </a:r>
            <a:r>
              <a:rPr lang="en-US" dirty="0"/>
              <a:t> the difference between installment loans and open-end </a:t>
            </a:r>
            <a:r>
              <a:rPr lang="en-US" dirty="0" smtClean="0"/>
              <a:t>loans</a:t>
            </a:r>
          </a:p>
          <a:p>
            <a:pPr>
              <a:buFont typeface="Wingdings" pitchFamily="2" charset="2"/>
              <a:buNone/>
            </a:pPr>
            <a:r>
              <a:rPr lang="en-US" dirty="0" smtClean="0">
                <a:solidFill>
                  <a:srgbClr val="FF0000"/>
                </a:solidFill>
              </a:rPr>
              <a:t>Explain</a:t>
            </a:r>
            <a:r>
              <a:rPr lang="en-US" dirty="0" smtClean="0"/>
              <a:t> the difference between a secured loan and an unsecured loan</a:t>
            </a:r>
            <a:endParaRPr lang="en-US" dirty="0"/>
          </a:p>
        </p:txBody>
      </p:sp>
      <p:sp>
        <p:nvSpPr>
          <p:cNvPr id="5" name="Rectangle 7"/>
          <p:cNvSpPr>
            <a:spLocks noGrp="1" noChangeArrowheads="1"/>
          </p:cNvSpPr>
          <p:nvPr>
            <p:ph type="sldNum" sz="quarter" idx="12"/>
          </p:nvPr>
        </p:nvSpPr>
        <p:spPr>
          <a:xfrm>
            <a:off x="0" y="6397625"/>
            <a:ext cx="2011363" cy="457200"/>
          </a:xfrm>
          <a:prstGeom prst="rect">
            <a:avLst/>
          </a:prstGeom>
        </p:spPr>
        <p:txBody>
          <a:bodyPr/>
          <a:lstStyle/>
          <a:p>
            <a:r>
              <a:rPr lang="en-US"/>
              <a:t>  Slide</a:t>
            </a:r>
            <a:r>
              <a:rPr lang="en-US" b="1">
                <a:effectLst>
                  <a:outerShdw blurRad="38100" dist="38100" dir="2700000" algn="tl">
                    <a:srgbClr val="FFFFFF"/>
                  </a:outerShdw>
                </a:effectLst>
              </a:rPr>
              <a:t> </a:t>
            </a:r>
            <a:fld id="{8907ACFA-0108-4783-A08A-790C5EC04C3B}" type="slidenum">
              <a:rPr lang="en-US"/>
              <a:pPr/>
              <a:t>2</a:t>
            </a:fld>
            <a:endParaRPr lang="en-US"/>
          </a:p>
        </p:txBody>
      </p:sp>
      <p:sp>
        <p:nvSpPr>
          <p:cNvPr id="4098" name="Rectangle 2"/>
          <p:cNvSpPr>
            <a:spLocks noGrp="1" noChangeArrowheads="1"/>
          </p:cNvSpPr>
          <p:nvPr>
            <p:ph type="ctrTitle"/>
          </p:nvPr>
        </p:nvSpPr>
        <p:spPr/>
        <p:txBody>
          <a:bodyPr/>
          <a:lstStyle/>
          <a:p>
            <a:r>
              <a:rPr lang="en-US" sz="2800"/>
              <a:t>Lesson </a:t>
            </a:r>
            <a:r>
              <a:rPr lang="en-US" sz="2800" smtClean="0"/>
              <a:t>1</a:t>
            </a:r>
            <a:r>
              <a:rPr lang="en-US" sz="2800"/>
              <a:t/>
            </a:r>
            <a:br>
              <a:rPr lang="en-US" sz="2800"/>
            </a:br>
            <a:r>
              <a:rPr lang="en-US"/>
              <a:t>CONSUMER LOANS</a:t>
            </a:r>
          </a:p>
        </p:txBody>
      </p:sp>
      <p:sp>
        <p:nvSpPr>
          <p:cNvPr id="4100" name="Oval 4"/>
          <p:cNvSpPr>
            <a:spLocks noChangeArrowheads="1"/>
          </p:cNvSpPr>
          <p:nvPr/>
        </p:nvSpPr>
        <p:spPr bwMode="auto">
          <a:xfrm>
            <a:off x="228600" y="2419350"/>
            <a:ext cx="2286000" cy="704850"/>
          </a:xfrm>
          <a:prstGeom prst="ellipse">
            <a:avLst/>
          </a:prstGeom>
          <a:solidFill>
            <a:srgbClr val="FF0000"/>
          </a:solidFill>
          <a:ln w="9525">
            <a:solidFill>
              <a:srgbClr val="FF0000"/>
            </a:solidFill>
            <a:round/>
            <a:headEnd/>
            <a:tailEnd/>
          </a:ln>
          <a:effectLst/>
        </p:spPr>
        <p:txBody>
          <a:bodyPr wrap="none" anchor="ctr"/>
          <a:lstStyle/>
          <a:p>
            <a:pPr algn="ctr"/>
            <a:r>
              <a:rPr lang="en-US" sz="3600" dirty="0">
                <a:solidFill>
                  <a:srgbClr val="0066CC"/>
                </a:solidFill>
                <a:effectLst>
                  <a:outerShdw blurRad="38100" dist="38100" dir="2700000" algn="tl">
                    <a:srgbClr val="000000"/>
                  </a:outerShdw>
                </a:effectLst>
                <a:latin typeface="Arial Black" pitchFamily="34" charset="0"/>
              </a:rPr>
              <a:t>GOALS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Credit anyway?</a:t>
            </a:r>
            <a:endParaRPr lang="en-US" dirty="0"/>
          </a:p>
        </p:txBody>
      </p:sp>
      <p:sp>
        <p:nvSpPr>
          <p:cNvPr id="3" name="Content Placeholder 2"/>
          <p:cNvSpPr>
            <a:spLocks noGrp="1"/>
          </p:cNvSpPr>
          <p:nvPr>
            <p:ph sz="quarter" idx="1"/>
          </p:nvPr>
        </p:nvSpPr>
        <p:spPr/>
        <p:txBody>
          <a:bodyPr/>
          <a:lstStyle/>
          <a:p>
            <a:r>
              <a:rPr lang="en-US" u="sng" dirty="0" smtClean="0"/>
              <a:t>Credit </a:t>
            </a:r>
            <a:r>
              <a:rPr lang="en-US" dirty="0" smtClean="0"/>
              <a:t>is a promise to pay back money borrowed.</a:t>
            </a:r>
          </a:p>
          <a:p>
            <a:pPr lvl="1"/>
            <a:r>
              <a:rPr lang="en-US" dirty="0" smtClean="0"/>
              <a:t>Credit allows a person to make a purchase and delay payment until a future date. This type of transaction is a privilege and is bound by specific laws.</a:t>
            </a:r>
          </a:p>
          <a:p>
            <a:pPr lvl="1">
              <a:buNone/>
            </a:pPr>
            <a:endParaRPr lang="en-US" dirty="0" smtClean="0"/>
          </a:p>
          <a:p>
            <a:r>
              <a:rPr lang="en-US" u="sng" dirty="0" smtClean="0"/>
              <a:t>Debtor </a:t>
            </a:r>
            <a:r>
              <a:rPr lang="en-US" dirty="0" smtClean="0"/>
              <a:t>is the person borrowing the money.</a:t>
            </a:r>
          </a:p>
          <a:p>
            <a:endParaRPr lang="en-US" u="sng" dirty="0" smtClean="0"/>
          </a:p>
          <a:p>
            <a:r>
              <a:rPr lang="en-US" u="sng" dirty="0" smtClean="0"/>
              <a:t>Creditor</a:t>
            </a:r>
            <a:r>
              <a:rPr lang="en-US" dirty="0" smtClean="0"/>
              <a:t> is the person/company loaning the money or selling on credit.</a:t>
            </a:r>
            <a:endParaRPr lang="en-US" u="sng" dirty="0"/>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INSTALLMENT LOANS</a:t>
            </a:r>
          </a:p>
        </p:txBody>
      </p:sp>
      <p:sp>
        <p:nvSpPr>
          <p:cNvPr id="4" name="Slide Number Placeholder 5"/>
          <p:cNvSpPr>
            <a:spLocks noGrp="1"/>
          </p:cNvSpPr>
          <p:nvPr>
            <p:ph type="sldNum" sz="quarter" idx="12"/>
          </p:nvPr>
        </p:nvSpPr>
        <p:spPr/>
        <p:txBody>
          <a:bodyPr>
            <a:normAutofit fontScale="62500" lnSpcReduction="20000"/>
          </a:bodyPr>
          <a:lstStyle/>
          <a:p>
            <a:r>
              <a:rPr lang="en-US"/>
              <a:t>  Slide</a:t>
            </a:r>
            <a:r>
              <a:rPr lang="en-US" b="1">
                <a:effectLst>
                  <a:outerShdw blurRad="38100" dist="38100" dir="2700000" algn="tl">
                    <a:srgbClr val="FFFFFF"/>
                  </a:outerShdw>
                </a:effectLst>
              </a:rPr>
              <a:t> </a:t>
            </a:r>
            <a:fld id="{996AB958-BCD4-4C13-895F-AA67AFE0D0AB}" type="slidenum">
              <a:rPr lang="en-US"/>
              <a:pPr/>
              <a:t>4</a:t>
            </a:fld>
            <a:endParaRPr lang="en-US"/>
          </a:p>
        </p:txBody>
      </p:sp>
      <p:sp>
        <p:nvSpPr>
          <p:cNvPr id="6147" name="Rectangle 3"/>
          <p:cNvSpPr>
            <a:spLocks noGrp="1" noChangeArrowheads="1"/>
          </p:cNvSpPr>
          <p:nvPr>
            <p:ph sz="quarter" idx="1"/>
          </p:nvPr>
        </p:nvSpPr>
        <p:spPr/>
        <p:txBody>
          <a:bodyPr/>
          <a:lstStyle/>
          <a:p>
            <a:r>
              <a:rPr lang="en-US" dirty="0"/>
              <a:t>An </a:t>
            </a:r>
            <a:r>
              <a:rPr lang="en-US" b="1" dirty="0"/>
              <a:t>installment loan</a:t>
            </a:r>
            <a:r>
              <a:rPr lang="en-US" dirty="0"/>
              <a:t> is a loan that is repaid over time with a set number of scheduled </a:t>
            </a:r>
            <a:r>
              <a:rPr lang="en-US" dirty="0" smtClean="0"/>
              <a:t>payments</a:t>
            </a:r>
          </a:p>
          <a:p>
            <a:pPr lvl="1"/>
            <a:r>
              <a:rPr lang="en-US" dirty="0"/>
              <a:t>The term of loan may be as little as a few months and as long as 30 years</a:t>
            </a:r>
            <a:endParaRPr lang="en-US" dirty="0" smtClean="0"/>
          </a:p>
          <a:p>
            <a:r>
              <a:rPr lang="en-US" dirty="0" smtClean="0"/>
              <a:t>Personal loans</a:t>
            </a:r>
            <a:endParaRPr lang="en-US" dirty="0"/>
          </a:p>
          <a:p>
            <a:r>
              <a:rPr lang="en-US" dirty="0"/>
              <a:t>Automobile loans</a:t>
            </a:r>
          </a:p>
          <a:p>
            <a:r>
              <a:rPr lang="en-US" dirty="0"/>
              <a:t>Home equity loans</a:t>
            </a:r>
          </a:p>
          <a:p>
            <a:r>
              <a:rPr lang="en-US" dirty="0"/>
              <a:t>Education loans</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SECURED AND UNSECURED LOANS</a:t>
            </a:r>
          </a:p>
        </p:txBody>
      </p:sp>
      <p:sp>
        <p:nvSpPr>
          <p:cNvPr id="4" name="Slide Number Placeholder 5"/>
          <p:cNvSpPr>
            <a:spLocks noGrp="1"/>
          </p:cNvSpPr>
          <p:nvPr>
            <p:ph type="sldNum" sz="quarter" idx="12"/>
          </p:nvPr>
        </p:nvSpPr>
        <p:spPr/>
        <p:txBody>
          <a:bodyPr>
            <a:normAutofit fontScale="62500" lnSpcReduction="20000"/>
          </a:bodyPr>
          <a:lstStyle/>
          <a:p>
            <a:r>
              <a:rPr lang="en-US"/>
              <a:t>  Slide</a:t>
            </a:r>
            <a:r>
              <a:rPr lang="en-US" b="1">
                <a:effectLst>
                  <a:outerShdw blurRad="38100" dist="38100" dir="2700000" algn="tl">
                    <a:srgbClr val="FFFFFF"/>
                  </a:outerShdw>
                </a:effectLst>
              </a:rPr>
              <a:t> </a:t>
            </a:r>
            <a:fld id="{FCCF16E7-0D2E-4FCF-9297-079A25940C91}" type="slidenum">
              <a:rPr lang="en-US"/>
              <a:pPr/>
              <a:t>5</a:t>
            </a:fld>
            <a:endParaRPr lang="en-US"/>
          </a:p>
        </p:txBody>
      </p:sp>
      <p:sp>
        <p:nvSpPr>
          <p:cNvPr id="8195" name="Rectangle 3"/>
          <p:cNvSpPr>
            <a:spLocks noGrp="1" noChangeArrowheads="1"/>
          </p:cNvSpPr>
          <p:nvPr>
            <p:ph sz="quarter" idx="1"/>
          </p:nvPr>
        </p:nvSpPr>
        <p:spPr/>
        <p:txBody>
          <a:bodyPr>
            <a:normAutofit/>
          </a:bodyPr>
          <a:lstStyle/>
          <a:p>
            <a:r>
              <a:rPr lang="en-US"/>
              <a:t>A </a:t>
            </a:r>
            <a:r>
              <a:rPr lang="en-US">
                <a:solidFill>
                  <a:srgbClr val="FF0000"/>
                </a:solidFill>
              </a:rPr>
              <a:t>secured loan</a:t>
            </a:r>
            <a:r>
              <a:rPr lang="en-US"/>
              <a:t> is one in which some item of value backs the loan in case the borrower defaults on the loan.</a:t>
            </a:r>
          </a:p>
          <a:p>
            <a:pPr lvl="1"/>
            <a:r>
              <a:rPr lang="en-US"/>
              <a:t>The item that secures the loan is called </a:t>
            </a:r>
            <a:r>
              <a:rPr lang="en-US">
                <a:solidFill>
                  <a:srgbClr val="FF0000"/>
                </a:solidFill>
              </a:rPr>
              <a:t>collateral</a:t>
            </a:r>
            <a:r>
              <a:rPr lang="en-US"/>
              <a:t>.</a:t>
            </a:r>
          </a:p>
          <a:p>
            <a:pPr lvl="1"/>
            <a:r>
              <a:rPr lang="en-US"/>
              <a:t>A </a:t>
            </a:r>
            <a:r>
              <a:rPr lang="en-US">
                <a:solidFill>
                  <a:srgbClr val="FF0000"/>
                </a:solidFill>
              </a:rPr>
              <a:t>lien</a:t>
            </a:r>
            <a:r>
              <a:rPr lang="en-US"/>
              <a:t> is a legal claim to property to secure a debt.</a:t>
            </a:r>
          </a:p>
          <a:p>
            <a:r>
              <a:rPr lang="en-US"/>
              <a:t>An </a:t>
            </a:r>
            <a:r>
              <a:rPr lang="en-US">
                <a:solidFill>
                  <a:srgbClr val="FF0000"/>
                </a:solidFill>
              </a:rPr>
              <a:t>unsecured loan</a:t>
            </a:r>
            <a:r>
              <a:rPr lang="en-US"/>
              <a:t> is a loan backed only by the reputation and creditworthiness of the borrower.</a:t>
            </a:r>
          </a:p>
          <a:p>
            <a:pPr lvl="1"/>
            <a:r>
              <a:rPr lang="en-US"/>
              <a:t>Unsecured loans are sometimes called </a:t>
            </a:r>
            <a:r>
              <a:rPr lang="en-US" i="1"/>
              <a:t>signature loans</a:t>
            </a:r>
            <a:r>
              <a:rPr lang="en-US"/>
              <a:t>.</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LENDING TERMINOLOGY</a:t>
            </a:r>
          </a:p>
        </p:txBody>
      </p:sp>
      <p:sp>
        <p:nvSpPr>
          <p:cNvPr id="4" name="Slide Number Placeholder 5"/>
          <p:cNvSpPr>
            <a:spLocks noGrp="1"/>
          </p:cNvSpPr>
          <p:nvPr>
            <p:ph type="sldNum" sz="quarter" idx="12"/>
          </p:nvPr>
        </p:nvSpPr>
        <p:spPr/>
        <p:txBody>
          <a:bodyPr>
            <a:normAutofit fontScale="62500" lnSpcReduction="20000"/>
          </a:bodyPr>
          <a:lstStyle/>
          <a:p>
            <a:r>
              <a:rPr lang="en-US"/>
              <a:t>  Slide</a:t>
            </a:r>
            <a:r>
              <a:rPr lang="en-US" b="1">
                <a:effectLst>
                  <a:outerShdw blurRad="38100" dist="38100" dir="2700000" algn="tl">
                    <a:srgbClr val="FFFFFF"/>
                  </a:outerShdw>
                </a:effectLst>
              </a:rPr>
              <a:t> </a:t>
            </a:r>
            <a:fld id="{9D3CDAE6-6492-4783-BED7-3576132B8431}" type="slidenum">
              <a:rPr lang="en-US"/>
              <a:pPr/>
              <a:t>6</a:t>
            </a:fld>
            <a:endParaRPr lang="en-US"/>
          </a:p>
        </p:txBody>
      </p:sp>
      <p:sp>
        <p:nvSpPr>
          <p:cNvPr id="10243" name="Rectangle 3"/>
          <p:cNvSpPr>
            <a:spLocks noGrp="1" noChangeArrowheads="1"/>
          </p:cNvSpPr>
          <p:nvPr>
            <p:ph sz="quarter" idx="1"/>
          </p:nvPr>
        </p:nvSpPr>
        <p:spPr>
          <a:xfrm>
            <a:off x="685800" y="1600200"/>
            <a:ext cx="8043863" cy="4570413"/>
          </a:xfrm>
          <a:noFill/>
          <a:ln/>
        </p:spPr>
        <p:txBody>
          <a:bodyPr>
            <a:normAutofit/>
          </a:bodyPr>
          <a:lstStyle/>
          <a:p>
            <a:pPr>
              <a:spcBef>
                <a:spcPct val="10000"/>
              </a:spcBef>
            </a:pPr>
            <a:r>
              <a:rPr lang="en-US">
                <a:solidFill>
                  <a:srgbClr val="FF0000"/>
                </a:solidFill>
              </a:rPr>
              <a:t>Principal</a:t>
            </a:r>
            <a:r>
              <a:rPr lang="en-US"/>
              <a:t> is the amount borrowed.</a:t>
            </a:r>
          </a:p>
          <a:p>
            <a:pPr>
              <a:spcBef>
                <a:spcPct val="10000"/>
              </a:spcBef>
            </a:pPr>
            <a:r>
              <a:rPr lang="en-US">
                <a:solidFill>
                  <a:srgbClr val="FF0000"/>
                </a:solidFill>
              </a:rPr>
              <a:t>Interest</a:t>
            </a:r>
            <a:r>
              <a:rPr lang="en-US"/>
              <a:t> is the amount you pay to use the principal.</a:t>
            </a:r>
          </a:p>
          <a:p>
            <a:pPr>
              <a:spcBef>
                <a:spcPct val="10000"/>
              </a:spcBef>
            </a:pPr>
            <a:r>
              <a:rPr lang="en-US">
                <a:solidFill>
                  <a:srgbClr val="FF0000"/>
                </a:solidFill>
              </a:rPr>
              <a:t>Fees</a:t>
            </a:r>
            <a:r>
              <a:rPr lang="en-US"/>
              <a:t> are other charges for the loan.</a:t>
            </a:r>
          </a:p>
          <a:p>
            <a:pPr>
              <a:spcBef>
                <a:spcPct val="10000"/>
              </a:spcBef>
            </a:pPr>
            <a:r>
              <a:rPr lang="en-US"/>
              <a:t>The </a:t>
            </a:r>
            <a:r>
              <a:rPr lang="en-US">
                <a:solidFill>
                  <a:srgbClr val="FF0000"/>
                </a:solidFill>
              </a:rPr>
              <a:t>finance charge</a:t>
            </a:r>
            <a:r>
              <a:rPr lang="en-US"/>
              <a:t> is the total dollar amount to be paid for the loan.</a:t>
            </a:r>
          </a:p>
          <a:p>
            <a:pPr>
              <a:spcBef>
                <a:spcPct val="10000"/>
              </a:spcBef>
            </a:pPr>
            <a:r>
              <a:rPr lang="en-US">
                <a:solidFill>
                  <a:srgbClr val="FF0000"/>
                </a:solidFill>
              </a:rPr>
              <a:t>Total payments</a:t>
            </a:r>
            <a:r>
              <a:rPr lang="en-US"/>
              <a:t> is the total amount a consumer must repay.</a:t>
            </a:r>
          </a:p>
          <a:p>
            <a:pPr>
              <a:spcBef>
                <a:spcPct val="10000"/>
              </a:spcBef>
            </a:pPr>
            <a:r>
              <a:rPr lang="en-US">
                <a:solidFill>
                  <a:srgbClr val="FF0000"/>
                </a:solidFill>
              </a:rPr>
              <a:t>Payment</a:t>
            </a:r>
            <a:r>
              <a:rPr lang="en-US"/>
              <a:t> is the amount the borrower repays each specified period.</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OPEN-END LOANS</a:t>
            </a:r>
          </a:p>
        </p:txBody>
      </p:sp>
      <p:sp>
        <p:nvSpPr>
          <p:cNvPr id="4" name="Slide Number Placeholder 5"/>
          <p:cNvSpPr>
            <a:spLocks noGrp="1"/>
          </p:cNvSpPr>
          <p:nvPr>
            <p:ph type="sldNum" sz="quarter" idx="12"/>
          </p:nvPr>
        </p:nvSpPr>
        <p:spPr/>
        <p:txBody>
          <a:bodyPr>
            <a:normAutofit fontScale="62500" lnSpcReduction="20000"/>
          </a:bodyPr>
          <a:lstStyle/>
          <a:p>
            <a:r>
              <a:rPr lang="en-US"/>
              <a:t>  Slide</a:t>
            </a:r>
            <a:r>
              <a:rPr lang="en-US" b="1">
                <a:effectLst>
                  <a:outerShdw blurRad="38100" dist="38100" dir="2700000" algn="tl">
                    <a:srgbClr val="FFFFFF"/>
                  </a:outerShdw>
                </a:effectLst>
              </a:rPr>
              <a:t> </a:t>
            </a:r>
            <a:fld id="{E67ADB95-A9E0-47D6-8D95-FCBA9CBD7F09}" type="slidenum">
              <a:rPr lang="en-US"/>
              <a:pPr/>
              <a:t>7</a:t>
            </a:fld>
            <a:endParaRPr lang="en-US"/>
          </a:p>
        </p:txBody>
      </p:sp>
      <p:sp>
        <p:nvSpPr>
          <p:cNvPr id="12291" name="Rectangle 3"/>
          <p:cNvSpPr>
            <a:spLocks noGrp="1" noChangeArrowheads="1"/>
          </p:cNvSpPr>
          <p:nvPr>
            <p:ph sz="quarter" idx="1"/>
          </p:nvPr>
        </p:nvSpPr>
        <p:spPr/>
        <p:txBody>
          <a:bodyPr>
            <a:normAutofit lnSpcReduction="10000"/>
          </a:bodyPr>
          <a:lstStyle/>
          <a:p>
            <a:r>
              <a:rPr lang="en-US" dirty="0"/>
              <a:t>Credit </a:t>
            </a:r>
            <a:r>
              <a:rPr lang="en-US" dirty="0" smtClean="0"/>
              <a:t>cards</a:t>
            </a:r>
          </a:p>
          <a:p>
            <a:pPr lvl="1"/>
            <a:r>
              <a:rPr lang="en-US" dirty="0" smtClean="0">
                <a:solidFill>
                  <a:srgbClr val="FF0000"/>
                </a:solidFill>
              </a:rPr>
              <a:t>Grace period - </a:t>
            </a:r>
            <a:r>
              <a:rPr lang="en-US" dirty="0" smtClean="0">
                <a:solidFill>
                  <a:schemeClr val="tx1"/>
                </a:solidFill>
              </a:rPr>
              <a:t>The amount of time you have to pay the bill in full and avoid any finance charges.</a:t>
            </a:r>
            <a:endParaRPr lang="en-US" dirty="0">
              <a:solidFill>
                <a:srgbClr val="FF0000"/>
              </a:solidFill>
            </a:endParaRPr>
          </a:p>
          <a:p>
            <a:r>
              <a:rPr lang="en-US" dirty="0"/>
              <a:t>Lines of </a:t>
            </a:r>
            <a:r>
              <a:rPr lang="en-US" dirty="0" smtClean="0"/>
              <a:t>credit</a:t>
            </a:r>
          </a:p>
          <a:p>
            <a:endParaRPr lang="en-US" dirty="0"/>
          </a:p>
          <a:p>
            <a:r>
              <a:rPr lang="en-US" dirty="0"/>
              <a:t>Open-end credit agreements are advantageous to borrowers, as they exert more control over how much they borrow and when. In addition, interest is not usually charged on the part of the line of credit that is not used, which can lead to interest savings for the borrower</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Would you lend your money to just anyone?</a:t>
            </a:r>
            <a:endParaRPr lang="en-US" dirty="0"/>
          </a:p>
        </p:txBody>
      </p:sp>
      <p:sp>
        <p:nvSpPr>
          <p:cNvPr id="3" name="Content Placeholder 2"/>
          <p:cNvSpPr>
            <a:spLocks noGrp="1"/>
          </p:cNvSpPr>
          <p:nvPr>
            <p:ph sz="quarter" idx="1"/>
          </p:nvPr>
        </p:nvSpPr>
        <p:spPr/>
        <p:txBody>
          <a:bodyPr>
            <a:normAutofit lnSpcReduction="10000"/>
          </a:bodyPr>
          <a:lstStyle/>
          <a:p>
            <a:r>
              <a:rPr lang="en-US" sz="4400" dirty="0" smtClean="0"/>
              <a:t>3 C’s of Credit</a:t>
            </a:r>
          </a:p>
          <a:p>
            <a:pPr lvl="1"/>
            <a:r>
              <a:rPr lang="en-US" dirty="0" smtClean="0"/>
              <a:t>Collateral</a:t>
            </a:r>
          </a:p>
          <a:p>
            <a:pPr lvl="2"/>
            <a:r>
              <a:rPr lang="en-US" dirty="0" smtClean="0"/>
              <a:t>An item of value that backs the loan in case the borrower defaults on the loan. The bank uses the collateral to recover the financial loss of an uncollected loan. If car is worth $10k, why would I loan you $15k?</a:t>
            </a:r>
          </a:p>
          <a:p>
            <a:pPr lvl="1"/>
            <a:r>
              <a:rPr lang="en-US" dirty="0" smtClean="0"/>
              <a:t>Capacity</a:t>
            </a:r>
          </a:p>
          <a:p>
            <a:pPr lvl="2"/>
            <a:r>
              <a:rPr lang="en-US" dirty="0" smtClean="0"/>
              <a:t>The debtor’s ability to pay back a loan. Does the debtor have a job? How long have you been working there? </a:t>
            </a:r>
          </a:p>
          <a:p>
            <a:pPr lvl="1"/>
            <a:r>
              <a:rPr lang="en-US" dirty="0" smtClean="0"/>
              <a:t>Character</a:t>
            </a:r>
          </a:p>
          <a:p>
            <a:pPr lvl="2"/>
            <a:r>
              <a:rPr lang="en-US" dirty="0" smtClean="0"/>
              <a:t>Refers to the debtor’s honesty and willingness to pay back a loan. Creditor’s take into account the reputation of paying back loans on time - i.e. Credit Score.</a:t>
            </a:r>
          </a:p>
          <a:p>
            <a:pPr lvl="1"/>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Slip</a:t>
            </a:r>
            <a:endParaRPr lang="en-US" dirty="0"/>
          </a:p>
        </p:txBody>
      </p:sp>
      <p:sp>
        <p:nvSpPr>
          <p:cNvPr id="3" name="Content Placeholder 2"/>
          <p:cNvSpPr>
            <a:spLocks noGrp="1"/>
          </p:cNvSpPr>
          <p:nvPr>
            <p:ph sz="quarter" idx="1"/>
          </p:nvPr>
        </p:nvSpPr>
        <p:spPr/>
        <p:txBody>
          <a:bodyPr/>
          <a:lstStyle/>
          <a:p>
            <a:r>
              <a:rPr lang="en-US" dirty="0" smtClean="0"/>
              <a:t>Explain the difference between an installment loan and an open-end loan.</a:t>
            </a:r>
          </a:p>
          <a:p>
            <a:r>
              <a:rPr lang="en-US" dirty="0" smtClean="0"/>
              <a:t>Explain the difference between a secured loan and an </a:t>
            </a:r>
            <a:r>
              <a:rPr lang="en-US" smtClean="0"/>
              <a:t>unsecured loan.</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219</TotalTime>
  <Words>545</Words>
  <Application>Microsoft Office PowerPoint</Application>
  <PresentationFormat>On-screen Show (4:3)</PresentationFormat>
  <Paragraphs>66</Paragraphs>
  <Slides>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 Black</vt:lpstr>
      <vt:lpstr>Calibri</vt:lpstr>
      <vt:lpstr>Georgia</vt:lpstr>
      <vt:lpstr>Wingdings</vt:lpstr>
      <vt:lpstr>Wingdings 2</vt:lpstr>
      <vt:lpstr>Civic</vt:lpstr>
      <vt:lpstr>DO NOW 12/5/16</vt:lpstr>
      <vt:lpstr>Lesson 1 CONSUMER LOANS</vt:lpstr>
      <vt:lpstr>What is Credit anyway?</vt:lpstr>
      <vt:lpstr>INSTALLMENT LOANS</vt:lpstr>
      <vt:lpstr>SECURED AND UNSECURED LOANS</vt:lpstr>
      <vt:lpstr>LENDING TERMINOLOGY</vt:lpstr>
      <vt:lpstr>OPEN-END LOANS</vt:lpstr>
      <vt:lpstr>Would you lend your money to just anyone?</vt:lpstr>
      <vt:lpstr>Exit Slip</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6.1 CONSUMER LOANS</dc:title>
  <dc:creator>Eric Carter</dc:creator>
  <cp:lastModifiedBy>Carter, Eric</cp:lastModifiedBy>
  <cp:revision>24</cp:revision>
  <dcterms:created xsi:type="dcterms:W3CDTF">2013-01-23T14:55:24Z</dcterms:created>
  <dcterms:modified xsi:type="dcterms:W3CDTF">2016-12-02T19:04:10Z</dcterms:modified>
</cp:coreProperties>
</file>