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61" r:id="rId1"/>
  </p:sldMasterIdLst>
  <p:notesMasterIdLst>
    <p:notesMasterId r:id="rId13"/>
  </p:notesMasterIdLst>
  <p:handoutMasterIdLst>
    <p:handoutMasterId r:id="rId14"/>
  </p:handoutMasterIdLst>
  <p:sldIdLst>
    <p:sldId id="299" r:id="rId2"/>
    <p:sldId id="262" r:id="rId3"/>
    <p:sldId id="292" r:id="rId4"/>
    <p:sldId id="298" r:id="rId5"/>
    <p:sldId id="265" r:id="rId6"/>
    <p:sldId id="267" r:id="rId7"/>
    <p:sldId id="294" r:id="rId8"/>
    <p:sldId id="293" r:id="rId9"/>
    <p:sldId id="295" r:id="rId10"/>
    <p:sldId id="296" r:id="rId11"/>
    <p:sldId id="297" r:id="rId12"/>
  </p:sldIdLst>
  <p:sldSz cx="9144000" cy="6858000" type="screen4x3"/>
  <p:notesSz cx="6858000" cy="9144000"/>
  <p:embeddedFontLst>
    <p:embeddedFont>
      <p:font typeface="Arial Black" panose="020B0A04020102020204" pitchFamily="34" charset="0"/>
      <p:bold r:id="rId15"/>
    </p:embeddedFont>
    <p:embeddedFont>
      <p:font typeface="Georgia" panose="02040502050405020303" pitchFamily="18" charset="0"/>
      <p:regular r:id="rId16"/>
      <p:bold r:id="rId17"/>
      <p:italic r:id="rId18"/>
      <p:boldItalic r:id="rId19"/>
    </p:embeddedFont>
    <p:embeddedFont>
      <p:font typeface="Wingdings 2" panose="05020102010507070707" pitchFamily="18" charset="2"/>
      <p:regular r:id="rId20"/>
    </p:embeddedFont>
  </p:embeddedFont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14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4" d="100"/>
          <a:sy n="74" d="100"/>
        </p:scale>
        <p:origin x="1266" y="72"/>
      </p:cViewPr>
      <p:guideLst>
        <p:guide orient="horz" pos="2160"/>
        <p:guide pos="14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r>
              <a:rPr lang="en-US"/>
              <a:t>Banking</a:t>
            </a:r>
          </a:p>
        </p:txBody>
      </p:sp>
      <p:sp>
        <p:nvSpPr>
          <p:cNvPr id="8089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6E514052-27EA-40CA-95E1-E23B79825790}" type="datetime1">
              <a:rPr lang="en-US"/>
              <a:pPr/>
              <a:t>12/7/2016</a:t>
            </a:fld>
            <a:endParaRPr lang="en-US"/>
          </a:p>
        </p:txBody>
      </p:sp>
      <p:sp>
        <p:nvSpPr>
          <p:cNvPr id="8090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r>
              <a:rPr lang="en-US"/>
              <a:t>Chapter 6</a:t>
            </a:r>
          </a:p>
        </p:txBody>
      </p:sp>
      <p:sp>
        <p:nvSpPr>
          <p:cNvPr id="8090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B7C02B2-6643-42B6-9DDA-1DF0CE281BEF}" type="slidenum">
              <a:rPr lang="en-US"/>
              <a:pPr/>
              <a:t>‹#›</a:t>
            </a:fld>
            <a:endParaRPr lang="en-US"/>
          </a:p>
        </p:txBody>
      </p:sp>
    </p:spTree>
    <p:extLst>
      <p:ext uri="{BB962C8B-B14F-4D97-AF65-F5344CB8AC3E}">
        <p14:creationId xmlns:p14="http://schemas.microsoft.com/office/powerpoint/2010/main" val="37655330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r>
              <a:rPr lang="en-US"/>
              <a:t>Banking</a:t>
            </a:r>
          </a:p>
        </p:txBody>
      </p:sp>
      <p:sp>
        <p:nvSpPr>
          <p:cNvPr id="788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41BCC714-9D0C-429F-9C74-1553BFA78CB5}" type="datetime1">
              <a:rPr lang="en-US"/>
              <a:pPr/>
              <a:t>12/7/2016</a:t>
            </a:fld>
            <a:endParaRPr lang="en-US"/>
          </a:p>
        </p:txBody>
      </p:sp>
      <p:sp>
        <p:nvSpPr>
          <p:cNvPr id="788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885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885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r>
              <a:rPr lang="en-US"/>
              <a:t>Chapter 6</a:t>
            </a:r>
          </a:p>
        </p:txBody>
      </p:sp>
      <p:sp>
        <p:nvSpPr>
          <p:cNvPr id="7885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14D2D48-2E12-4315-B2C9-D083DC5C9D7B}" type="slidenum">
              <a:rPr lang="en-US"/>
              <a:pPr/>
              <a:t>‹#›</a:t>
            </a:fld>
            <a:endParaRPr lang="en-US"/>
          </a:p>
        </p:txBody>
      </p:sp>
    </p:spTree>
    <p:extLst>
      <p:ext uri="{BB962C8B-B14F-4D97-AF65-F5344CB8AC3E}">
        <p14:creationId xmlns:p14="http://schemas.microsoft.com/office/powerpoint/2010/main" val="73837750"/>
      </p:ext>
    </p:extLst>
  </p:cSld>
  <p:clrMap bg1="lt1" tx1="dk1" bg2="lt2" tx2="dk2" accent1="accent1" accent2="accent2" accent3="accent3" accent4="accent4" accent5="accent5" accent6="accent6" hlink="hlink" folHlink="folHlink"/>
  <p:hf/>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D21D778-B565-4D7E-94D7-64010A445B68}" type="datetimeFigureOut">
              <a:rPr lang="en-US" smtClean="0"/>
              <a:pPr/>
              <a:t>12/7/2016</a:t>
            </a:fld>
            <a:endParaRPr lang="en-US"/>
          </a:p>
        </p:txBody>
      </p:sp>
      <p:sp>
        <p:nvSpPr>
          <p:cNvPr id="17" name="Footer Placeholder 16"/>
          <p:cNvSpPr>
            <a:spLocks noGrp="1"/>
          </p:cNvSpPr>
          <p:nvPr>
            <p:ph type="ftr" sz="quarter" idx="11"/>
          </p:nvPr>
        </p:nvSpPr>
        <p:spPr/>
        <p:txBody>
          <a:bodyPr/>
          <a:lstStyle/>
          <a:p>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r>
              <a:rPr lang="en-US" smtClean="0"/>
              <a:t>  Slide</a:t>
            </a:r>
            <a:r>
              <a:rPr lang="en-US" b="1" smtClean="0">
                <a:effectLst>
                  <a:outerShdw blurRad="38100" dist="38100" dir="2700000" algn="tl">
                    <a:srgbClr val="FFFFFF"/>
                  </a:outerShdw>
                </a:effectLst>
              </a:rPr>
              <a:t> </a:t>
            </a:r>
            <a:fld id="{A7E7F53E-8F2A-4E0B-8620-566D3CAE85FC}"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med">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bldLvl="2"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smtClean="0"/>
              <a:t>  Slide</a:t>
            </a:r>
            <a:r>
              <a:rPr lang="en-US" b="1" smtClean="0">
                <a:effectLst>
                  <a:outerShdw blurRad="38100" dist="38100" dir="2700000" algn="tl">
                    <a:srgbClr val="FFFFFF"/>
                  </a:outerShdw>
                </a:effectLst>
              </a:rPr>
              <a:t> </a:t>
            </a:r>
            <a:fld id="{1B3C5775-CB81-4E26-AC39-2C588501976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med">
    <p:cover dir="u"/>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r>
              <a:rPr lang="en-US" smtClean="0"/>
              <a:t>  Slide</a:t>
            </a:r>
            <a:r>
              <a:rPr lang="en-US" b="1" smtClean="0">
                <a:effectLst>
                  <a:outerShdw blurRad="38100" dist="38100" dir="2700000" algn="tl">
                    <a:srgbClr val="FFFFFF"/>
                  </a:outerShdw>
                </a:effectLst>
              </a:rPr>
              <a:t> </a:t>
            </a:r>
            <a:fld id="{15BFBBE9-FC74-4486-B1D1-0B602C1D7C42}"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med">
    <p:cover dir="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r>
              <a:rPr lang="en-US" smtClean="0"/>
              <a:t>  Slide</a:t>
            </a:r>
            <a:r>
              <a:rPr lang="en-US" b="1" smtClean="0">
                <a:effectLst>
                  <a:outerShdw blurRad="38100" dist="38100" dir="2700000" algn="tl">
                    <a:srgbClr val="FFFFFF"/>
                  </a:outerShdw>
                </a:effectLst>
              </a:rPr>
              <a:t> </a:t>
            </a:r>
            <a:fld id="{042AE7D9-EC47-4434-AEDD-9FCC41CB3A98}"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spd="med">
    <p:cover di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r>
              <a:rPr lang="en-US" smtClean="0"/>
              <a:t>  Slide</a:t>
            </a:r>
            <a:r>
              <a:rPr lang="en-US" b="1" smtClean="0">
                <a:effectLst>
                  <a:outerShdw blurRad="38100" dist="38100" dir="2700000" algn="tl">
                    <a:srgbClr val="FFFFFF"/>
                  </a:outerShdw>
                </a:effectLst>
              </a:rPr>
              <a:t> </a:t>
            </a:r>
            <a:fld id="{E4A0E0C1-EBD4-4B3A-8300-79112BB1D441}"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med">
    <p:cover di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r>
              <a:rPr lang="en-US" smtClean="0"/>
              <a:t>  Slide</a:t>
            </a:r>
            <a:r>
              <a:rPr lang="en-US" b="1" smtClean="0">
                <a:effectLst>
                  <a:outerShdw blurRad="38100" dist="38100" dir="2700000" algn="tl">
                    <a:srgbClr val="FFFFFF"/>
                  </a:outerShdw>
                </a:effectLst>
              </a:rPr>
              <a:t> </a:t>
            </a:r>
            <a:fld id="{A3202B5F-1F9E-4935-A549-CC322FF4EF58}"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spd="med">
    <p:cover di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r>
              <a:rPr lang="en-US" smtClean="0"/>
              <a:t>  Slide</a:t>
            </a:r>
            <a:r>
              <a:rPr lang="en-US" b="1" smtClean="0">
                <a:effectLst>
                  <a:outerShdw blurRad="38100" dist="38100" dir="2700000" algn="tl">
                    <a:srgbClr val="FFFFFF"/>
                  </a:outerShdw>
                </a:effectLst>
              </a:rPr>
              <a:t> </a:t>
            </a:r>
            <a:fld id="{84B934D3-D1CB-4E5F-802C-3DBA5DC03448}"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med">
    <p:cover di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r>
              <a:rPr lang="en-US" smtClean="0"/>
              <a:t>  Slide</a:t>
            </a:r>
            <a:r>
              <a:rPr lang="en-US" b="1" smtClean="0">
                <a:effectLst>
                  <a:outerShdw blurRad="38100" dist="38100" dir="2700000" algn="tl">
                    <a:srgbClr val="FFFFFF"/>
                  </a:outerShdw>
                </a:effectLst>
              </a:rPr>
              <a:t> </a:t>
            </a:r>
            <a:fld id="{2230EAF6-7A89-41F1-860D-0E27865F6A22}" type="slidenum">
              <a:rPr lang="en-US" smtClean="0"/>
              <a:pPr/>
              <a:t>‹#›</a:t>
            </a:fld>
            <a:endParaRPr lang="en-US"/>
          </a:p>
        </p:txBody>
      </p:sp>
    </p:spTree>
  </p:cSld>
  <p:clrMapOvr>
    <a:masterClrMapping/>
  </p:clrMapOvr>
  <p:transition spd="med">
    <p:cover di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r>
              <a:rPr lang="en-US" smtClean="0"/>
              <a:t>  Slide</a:t>
            </a:r>
            <a:r>
              <a:rPr lang="en-US" b="1" smtClean="0">
                <a:effectLst>
                  <a:outerShdw blurRad="38100" dist="38100" dir="2700000" algn="tl">
                    <a:srgbClr val="FFFFFF"/>
                  </a:outerShdw>
                </a:effectLst>
              </a:rPr>
              <a:t> </a:t>
            </a:r>
            <a:fld id="{90E7AF05-CEDD-4869-A802-82BA58958316}" type="slidenum">
              <a:rPr lang="en-US" smtClean="0"/>
              <a:pPr/>
              <a:t>‹#›</a:t>
            </a:fld>
            <a:endParaRPr lang="en-US"/>
          </a:p>
        </p:txBody>
      </p:sp>
    </p:spTree>
  </p:cSld>
  <p:clrMapOvr>
    <a:masterClrMapping/>
  </p:clrMapOvr>
  <p:transition spd="med">
    <p:cover di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r>
              <a:rPr lang="en-US" smtClean="0"/>
              <a:t>  Slide</a:t>
            </a:r>
            <a:r>
              <a:rPr lang="en-US" b="1" smtClean="0">
                <a:effectLst>
                  <a:outerShdw blurRad="38100" dist="38100" dir="2700000" algn="tl">
                    <a:srgbClr val="FFFFFF"/>
                  </a:outerShdw>
                </a:effectLst>
              </a:rPr>
              <a:t> </a:t>
            </a:r>
            <a:fld id="{51A96306-40CC-4374-B318-279AF7F55828}"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spd="med">
    <p:cover di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r>
              <a:rPr lang="en-US" smtClean="0"/>
              <a:t>  Slide</a:t>
            </a:r>
            <a:r>
              <a:rPr lang="en-US" b="1" smtClean="0">
                <a:effectLst>
                  <a:outerShdw blurRad="38100" dist="38100" dir="2700000" algn="tl">
                    <a:srgbClr val="FFFFFF"/>
                  </a:outerShdw>
                </a:effectLst>
              </a:rPr>
              <a:t> </a:t>
            </a:r>
            <a:fld id="{3A779F6D-1196-43CB-9F1B-EFEE36246E45}"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transition spd="med">
    <p:cover dir="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r>
              <a:rPr lang="en-US" smtClean="0"/>
              <a:t>  Slide</a:t>
            </a:r>
            <a:r>
              <a:rPr lang="en-US" b="1" smtClean="0">
                <a:effectLst>
                  <a:outerShdw blurRad="38100" dist="38100" dir="2700000" algn="tl">
                    <a:srgbClr val="FFFFFF"/>
                  </a:outerShdw>
                </a:effectLst>
              </a:rPr>
              <a:t> </a:t>
            </a:r>
            <a:fld id="{061C0C04-7864-40A7-98D3-8ED8A04DA14F}"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spd="med">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bldLvl="5" autoUpdateAnimBg="0"/>
    </p:bldLst>
  </p:timing>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Do Now </a:t>
            </a:r>
            <a:r>
              <a:rPr lang="en-US" dirty="0" smtClean="0"/>
              <a:t>12/7/16</a:t>
            </a:r>
            <a:endParaRPr lang="en-US" dirty="0"/>
          </a:p>
        </p:txBody>
      </p:sp>
      <p:sp>
        <p:nvSpPr>
          <p:cNvPr id="4" name="Slide Number Placeholder 3"/>
          <p:cNvSpPr>
            <a:spLocks noGrp="1"/>
          </p:cNvSpPr>
          <p:nvPr>
            <p:ph type="sldNum" sz="quarter" idx="12"/>
          </p:nvPr>
        </p:nvSpPr>
        <p:spPr/>
        <p:txBody>
          <a:bodyPr>
            <a:normAutofit fontScale="70000" lnSpcReduction="20000"/>
          </a:bodyPr>
          <a:lstStyle/>
          <a:p>
            <a:r>
              <a:rPr lang="en-US" smtClean="0"/>
              <a:t>  Slide</a:t>
            </a:r>
            <a:r>
              <a:rPr lang="en-US" b="1" smtClean="0">
                <a:effectLst>
                  <a:outerShdw blurRad="38100" dist="38100" dir="2700000" algn="tl">
                    <a:srgbClr val="FFFFFF"/>
                  </a:outerShdw>
                </a:effectLst>
              </a:rPr>
              <a:t> </a:t>
            </a:r>
            <a:fld id="{042AE7D9-EC47-4434-AEDD-9FCC41CB3A98}" type="slidenum">
              <a:rPr lang="en-US" smtClean="0"/>
              <a:pPr/>
              <a:t>1</a:t>
            </a:fld>
            <a:endParaRPr lang="en-US"/>
          </a:p>
        </p:txBody>
      </p:sp>
      <p:sp>
        <p:nvSpPr>
          <p:cNvPr id="3" name="Content Placeholder 2"/>
          <p:cNvSpPr>
            <a:spLocks noGrp="1"/>
          </p:cNvSpPr>
          <p:nvPr>
            <p:ph sz="quarter" idx="1"/>
          </p:nvPr>
        </p:nvSpPr>
        <p:spPr/>
        <p:txBody>
          <a:bodyPr/>
          <a:lstStyle/>
          <a:p>
            <a:r>
              <a:rPr lang="en-US" dirty="0" smtClean="0"/>
              <a:t>On a half sheet of paper answer the following:</a:t>
            </a:r>
          </a:p>
          <a:p>
            <a:r>
              <a:rPr lang="en-US" dirty="0" smtClean="0"/>
              <a:t>Explain the consumer benefits and what these consumer laws affect</a:t>
            </a:r>
          </a:p>
          <a:p>
            <a:pPr lvl="1"/>
            <a:r>
              <a:rPr lang="en-US" dirty="0" smtClean="0"/>
              <a:t>Truth in Lending Act</a:t>
            </a:r>
          </a:p>
          <a:p>
            <a:pPr lvl="1"/>
            <a:r>
              <a:rPr lang="en-US" dirty="0" smtClean="0"/>
              <a:t>Equal Credit Opportunity Act</a:t>
            </a:r>
          </a:p>
          <a:p>
            <a:pPr lvl="1"/>
            <a:r>
              <a:rPr lang="en-US" dirty="0" smtClean="0"/>
              <a:t>Fair Credit Reporting Act</a:t>
            </a:r>
          </a:p>
          <a:p>
            <a:pPr lvl="1"/>
            <a:r>
              <a:rPr lang="en-US" dirty="0" smtClean="0"/>
              <a:t>Fair Debt Collection Practices </a:t>
            </a:r>
            <a:r>
              <a:rPr lang="en-US" dirty="0" smtClean="0"/>
              <a:t>Act</a:t>
            </a:r>
          </a:p>
          <a:p>
            <a:pPr lvl="1"/>
            <a:endParaRPr lang="en-US" dirty="0"/>
          </a:p>
          <a:p>
            <a:r>
              <a:rPr lang="en-US" b="1" dirty="0" smtClean="0">
                <a:solidFill>
                  <a:schemeClr val="tx1"/>
                </a:solidFill>
              </a:rPr>
              <a:t>TAKE OUT YOUR NOTES FROM THE PAST FEW DAYS</a:t>
            </a:r>
            <a:endParaRPr lang="en-US" b="1" dirty="0" smtClean="0">
              <a:solidFill>
                <a:schemeClr val="tx1"/>
              </a:solidFill>
            </a:endParaRPr>
          </a:p>
        </p:txBody>
      </p:sp>
    </p:spTree>
    <p:extLst>
      <p:ext uri="{BB962C8B-B14F-4D97-AF65-F5344CB8AC3E}">
        <p14:creationId xmlns:p14="http://schemas.microsoft.com/office/powerpoint/2010/main" val="2355158932"/>
      </p:ext>
    </p:extLst>
  </p:cSld>
  <p:clrMapOvr>
    <a:masterClrMapping/>
  </p:clrMapOvr>
  <p:transition spd="med">
    <p:cover dir="u"/>
  </p:transition>
  <p:timing>
    <p:tnLst>
      <p:par>
        <p:cTn id="1" dur="indefinite" restart="never" nodeType="tmRoot"/>
      </p:par>
    </p:tnLst>
    <p:bldLst>
      <p:bldP spid="3" grpId="0" build="p" bldLvl="5"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 Questions?</a:t>
            </a:r>
            <a:endParaRPr lang="en-US" dirty="0"/>
          </a:p>
        </p:txBody>
      </p:sp>
      <p:sp>
        <p:nvSpPr>
          <p:cNvPr id="3" name="Slide Number Placeholder 2"/>
          <p:cNvSpPr>
            <a:spLocks noGrp="1"/>
          </p:cNvSpPr>
          <p:nvPr>
            <p:ph type="sldNum" sz="quarter" idx="12"/>
          </p:nvPr>
        </p:nvSpPr>
        <p:spPr/>
        <p:txBody>
          <a:bodyPr>
            <a:normAutofit fontScale="70000" lnSpcReduction="20000"/>
          </a:bodyPr>
          <a:lstStyle/>
          <a:p>
            <a:r>
              <a:rPr lang="en-US" smtClean="0"/>
              <a:t>  Slide</a:t>
            </a:r>
            <a:r>
              <a:rPr lang="en-US" b="1" smtClean="0">
                <a:effectLst>
                  <a:outerShdw blurRad="38100" dist="38100" dir="2700000" algn="tl">
                    <a:srgbClr val="FFFFFF"/>
                  </a:outerShdw>
                </a:effectLst>
              </a:rPr>
              <a:t> </a:t>
            </a:r>
            <a:fld id="{042AE7D9-EC47-4434-AEDD-9FCC41CB3A98}" type="slidenum">
              <a:rPr lang="en-US" smtClean="0"/>
              <a:pPr/>
              <a:t>10</a:t>
            </a:fld>
            <a:endParaRPr lang="en-US"/>
          </a:p>
        </p:txBody>
      </p:sp>
      <p:sp>
        <p:nvSpPr>
          <p:cNvPr id="4" name="Content Placeholder 3"/>
          <p:cNvSpPr>
            <a:spLocks noGrp="1"/>
          </p:cNvSpPr>
          <p:nvPr>
            <p:ph sz="quarter" idx="1"/>
          </p:nvPr>
        </p:nvSpPr>
        <p:spPr/>
        <p:txBody>
          <a:bodyPr/>
          <a:lstStyle/>
          <a:p>
            <a:r>
              <a:rPr lang="en-US" dirty="0" smtClean="0"/>
              <a:t>Lets Review:</a:t>
            </a:r>
          </a:p>
          <a:p>
            <a:pPr lvl="1"/>
            <a:r>
              <a:rPr lang="en-US" dirty="0" smtClean="0"/>
              <a:t>What is included in your credit score?</a:t>
            </a:r>
          </a:p>
          <a:p>
            <a:pPr lvl="1"/>
            <a:r>
              <a:rPr lang="en-US" dirty="0" smtClean="0"/>
              <a:t>What are the 3 C’s of Credit</a:t>
            </a:r>
          </a:p>
          <a:p>
            <a:pPr lvl="1"/>
            <a:r>
              <a:rPr lang="en-US" dirty="0" smtClean="0"/>
              <a:t>Why do you think creditors look at a potential debtor’s credit score?</a:t>
            </a:r>
            <a:endParaRPr lang="en-US" dirty="0"/>
          </a:p>
        </p:txBody>
      </p:sp>
    </p:spTree>
  </p:cSld>
  <p:clrMapOvr>
    <a:masterClrMapping/>
  </p:clrMapOvr>
  <p:transition spd="med">
    <p:cover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Slip</a:t>
            </a:r>
            <a:endParaRPr lang="en-US" dirty="0"/>
          </a:p>
        </p:txBody>
      </p:sp>
      <p:sp>
        <p:nvSpPr>
          <p:cNvPr id="3" name="Slide Number Placeholder 2"/>
          <p:cNvSpPr>
            <a:spLocks noGrp="1"/>
          </p:cNvSpPr>
          <p:nvPr>
            <p:ph type="sldNum" sz="quarter" idx="12"/>
          </p:nvPr>
        </p:nvSpPr>
        <p:spPr/>
        <p:txBody>
          <a:bodyPr>
            <a:normAutofit fontScale="70000" lnSpcReduction="20000"/>
          </a:bodyPr>
          <a:lstStyle/>
          <a:p>
            <a:r>
              <a:rPr lang="en-US" smtClean="0"/>
              <a:t>  Slide</a:t>
            </a:r>
            <a:r>
              <a:rPr lang="en-US" b="1" smtClean="0">
                <a:effectLst>
                  <a:outerShdw blurRad="38100" dist="38100" dir="2700000" algn="tl">
                    <a:srgbClr val="FFFFFF"/>
                  </a:outerShdw>
                </a:effectLst>
              </a:rPr>
              <a:t> </a:t>
            </a:r>
            <a:fld id="{042AE7D9-EC47-4434-AEDD-9FCC41CB3A98}" type="slidenum">
              <a:rPr lang="en-US" smtClean="0"/>
              <a:pPr/>
              <a:t>11</a:t>
            </a:fld>
            <a:endParaRPr lang="en-US"/>
          </a:p>
        </p:txBody>
      </p:sp>
      <p:sp>
        <p:nvSpPr>
          <p:cNvPr id="4" name="Content Placeholder 3"/>
          <p:cNvSpPr>
            <a:spLocks noGrp="1"/>
          </p:cNvSpPr>
          <p:nvPr>
            <p:ph sz="quarter" idx="1"/>
          </p:nvPr>
        </p:nvSpPr>
        <p:spPr/>
        <p:txBody>
          <a:bodyPr/>
          <a:lstStyle/>
          <a:p>
            <a:pPr marL="514350" indent="-514350">
              <a:buFont typeface="+mj-lt"/>
              <a:buAutoNum type="arabicPeriod"/>
            </a:pPr>
            <a:r>
              <a:rPr lang="en-US" dirty="0" smtClean="0"/>
              <a:t>List 3 things that is included on your credit report</a:t>
            </a:r>
          </a:p>
          <a:p>
            <a:pPr marL="514350" indent="-514350">
              <a:buFont typeface="+mj-lt"/>
              <a:buAutoNum type="arabicPeriod"/>
            </a:pPr>
            <a:r>
              <a:rPr lang="en-US" dirty="0" smtClean="0"/>
              <a:t>List 2 actions that can negatively affect </a:t>
            </a:r>
            <a:r>
              <a:rPr lang="en-US" smtClean="0"/>
              <a:t>your credit score</a:t>
            </a:r>
            <a:endParaRPr lang="en-US" dirty="0" smtClean="0"/>
          </a:p>
          <a:p>
            <a:pPr marL="514350" indent="-514350">
              <a:buFont typeface="+mj-lt"/>
              <a:buAutoNum type="arabicPeriod"/>
            </a:pPr>
            <a:r>
              <a:rPr lang="en-US" dirty="0" smtClean="0"/>
              <a:t>What are the 3 C’s of Credit</a:t>
            </a:r>
          </a:p>
          <a:p>
            <a:pPr marL="514350" indent="-514350">
              <a:buFont typeface="+mj-lt"/>
              <a:buAutoNum type="arabicPeriod"/>
            </a:pPr>
            <a:r>
              <a:rPr lang="en-US" dirty="0" smtClean="0"/>
              <a:t>Why do you think that creditors/lenders take into consideration a person’s credit score?</a:t>
            </a:r>
          </a:p>
          <a:p>
            <a:pPr marL="514350" indent="-514350">
              <a:buFont typeface="+mj-lt"/>
              <a:buAutoNum type="arabicPeriod"/>
            </a:pPr>
            <a:endParaRPr lang="en-US" dirty="0"/>
          </a:p>
        </p:txBody>
      </p:sp>
    </p:spTree>
  </p:cSld>
  <p:clrMapOvr>
    <a:masterClrMapping/>
  </p:clrMapOvr>
  <p:transition spd="med">
    <p:cover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subTitle" idx="1"/>
          </p:nvPr>
        </p:nvSpPr>
        <p:spPr/>
        <p:txBody>
          <a:bodyPr/>
          <a:lstStyle/>
          <a:p>
            <a:pPr>
              <a:buFont typeface="Wingdings" pitchFamily="2" charset="2"/>
              <a:buNone/>
            </a:pPr>
            <a:r>
              <a:rPr lang="en-US" b="1" dirty="0">
                <a:solidFill>
                  <a:srgbClr val="FF0000"/>
                </a:solidFill>
              </a:rPr>
              <a:t>	List</a:t>
            </a:r>
            <a:r>
              <a:rPr lang="en-US" dirty="0"/>
              <a:t> </a:t>
            </a:r>
            <a:r>
              <a:rPr lang="en-US" dirty="0" smtClean="0"/>
              <a:t>the 3 C’s of credit</a:t>
            </a:r>
            <a:endParaRPr lang="en-US" dirty="0"/>
          </a:p>
          <a:p>
            <a:pPr>
              <a:buFont typeface="Wingdings" pitchFamily="2" charset="2"/>
              <a:buNone/>
            </a:pPr>
            <a:r>
              <a:rPr lang="en-US" b="1" dirty="0">
                <a:solidFill>
                  <a:srgbClr val="FF0000"/>
                </a:solidFill>
              </a:rPr>
              <a:t>	Identify</a:t>
            </a:r>
            <a:r>
              <a:rPr lang="en-US" dirty="0"/>
              <a:t> major criteria in a person’s credit rating</a:t>
            </a:r>
          </a:p>
        </p:txBody>
      </p:sp>
      <p:sp>
        <p:nvSpPr>
          <p:cNvPr id="5" name="Rectangle 7"/>
          <p:cNvSpPr>
            <a:spLocks noGrp="1" noChangeArrowheads="1"/>
          </p:cNvSpPr>
          <p:nvPr>
            <p:ph type="sldNum" sz="quarter" idx="12"/>
          </p:nvPr>
        </p:nvSpPr>
        <p:spPr/>
        <p:txBody>
          <a:bodyPr>
            <a:normAutofit fontScale="70000" lnSpcReduction="20000"/>
          </a:bodyPr>
          <a:lstStyle/>
          <a:p>
            <a:r>
              <a:rPr lang="en-US"/>
              <a:t>  Slide</a:t>
            </a:r>
            <a:r>
              <a:rPr lang="en-US" b="1">
                <a:effectLst>
                  <a:outerShdw blurRad="38100" dist="38100" dir="2700000" algn="tl">
                    <a:srgbClr val="FFFFFF"/>
                  </a:outerShdw>
                </a:effectLst>
              </a:rPr>
              <a:t> </a:t>
            </a:r>
            <a:fld id="{95C37EC8-4738-4C4D-934F-FA193E28C256}" type="slidenum">
              <a:rPr lang="en-US"/>
              <a:pPr/>
              <a:t>2</a:t>
            </a:fld>
            <a:endParaRPr lang="en-US"/>
          </a:p>
        </p:txBody>
      </p:sp>
      <p:sp>
        <p:nvSpPr>
          <p:cNvPr id="14338" name="Rectangle 2"/>
          <p:cNvSpPr>
            <a:spLocks noGrp="1" noChangeArrowheads="1"/>
          </p:cNvSpPr>
          <p:nvPr>
            <p:ph type="ctrTitle"/>
          </p:nvPr>
        </p:nvSpPr>
        <p:spPr/>
        <p:txBody>
          <a:bodyPr>
            <a:normAutofit/>
          </a:bodyPr>
          <a:lstStyle/>
          <a:p>
            <a:r>
              <a:rPr lang="en-US" sz="2800" dirty="0" smtClean="0"/>
              <a:t>Lesson 2</a:t>
            </a:r>
            <a:r>
              <a:rPr lang="en-US" sz="2800" dirty="0"/>
              <a:t/>
            </a:r>
            <a:br>
              <a:rPr lang="en-US" sz="2800" dirty="0"/>
            </a:br>
            <a:r>
              <a:rPr lang="en-US" dirty="0" smtClean="0"/>
              <a:t>CREDIT SCORES</a:t>
            </a:r>
            <a:endParaRPr lang="en-US" dirty="0"/>
          </a:p>
        </p:txBody>
      </p:sp>
      <p:sp>
        <p:nvSpPr>
          <p:cNvPr id="14340" name="Oval 4"/>
          <p:cNvSpPr>
            <a:spLocks noChangeArrowheads="1"/>
          </p:cNvSpPr>
          <p:nvPr/>
        </p:nvSpPr>
        <p:spPr bwMode="auto">
          <a:xfrm>
            <a:off x="228600" y="2419350"/>
            <a:ext cx="2286000" cy="704850"/>
          </a:xfrm>
          <a:prstGeom prst="ellipse">
            <a:avLst/>
          </a:prstGeom>
          <a:solidFill>
            <a:srgbClr val="FF0000"/>
          </a:solidFill>
          <a:ln w="9525">
            <a:solidFill>
              <a:srgbClr val="FF0000"/>
            </a:solidFill>
            <a:round/>
            <a:headEnd/>
            <a:tailEnd/>
          </a:ln>
          <a:effectLst/>
        </p:spPr>
        <p:txBody>
          <a:bodyPr wrap="none" anchor="ctr"/>
          <a:lstStyle/>
          <a:p>
            <a:pPr algn="ctr"/>
            <a:r>
              <a:rPr lang="en-US" sz="3600">
                <a:solidFill>
                  <a:srgbClr val="0066CC"/>
                </a:solidFill>
                <a:effectLst>
                  <a:outerShdw blurRad="38100" dist="38100" dir="2700000" algn="tl">
                    <a:srgbClr val="000000"/>
                  </a:outerShdw>
                </a:effectLst>
                <a:latin typeface="Arial Black" pitchFamily="34" charset="0"/>
              </a:rPr>
              <a:t>GOALS</a:t>
            </a:r>
          </a:p>
        </p:txBody>
      </p:sp>
    </p:spTree>
  </p:cSld>
  <p:clrMapOvr>
    <a:masterClrMapping/>
  </p:clrMapOvr>
  <p:transition spd="med">
    <p:cover dir="u"/>
  </p:transition>
  <p:timing>
    <p:tnLst>
      <p:par>
        <p:cTn id="1" dur="indefinite" restart="never" nodeType="tmRoot"/>
      </p:par>
    </p:tnLst>
    <p:bldLst>
      <p:bldP spid="14339" grpId="0" build="p" bldLvl="2" autoUpdateAnimBg="0"/>
      <p:bldP spid="14339" grpId="1" build="p" bldLvl="5"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Would you lend your money to just anyone?</a:t>
            </a:r>
            <a:endParaRPr lang="en-US" dirty="0"/>
          </a:p>
        </p:txBody>
      </p:sp>
      <p:sp>
        <p:nvSpPr>
          <p:cNvPr id="3" name="Content Placeholder 2"/>
          <p:cNvSpPr>
            <a:spLocks noGrp="1"/>
          </p:cNvSpPr>
          <p:nvPr>
            <p:ph sz="quarter" idx="1"/>
          </p:nvPr>
        </p:nvSpPr>
        <p:spPr/>
        <p:txBody>
          <a:bodyPr>
            <a:normAutofit lnSpcReduction="10000"/>
          </a:bodyPr>
          <a:lstStyle/>
          <a:p>
            <a:r>
              <a:rPr lang="en-US" sz="4400" dirty="0" smtClean="0"/>
              <a:t>3 C’s of Credit</a:t>
            </a:r>
          </a:p>
          <a:p>
            <a:pPr lvl="1"/>
            <a:r>
              <a:rPr lang="en-US" dirty="0" smtClean="0"/>
              <a:t>Collateral</a:t>
            </a:r>
          </a:p>
          <a:p>
            <a:pPr lvl="2"/>
            <a:r>
              <a:rPr lang="en-US" dirty="0" smtClean="0"/>
              <a:t>An item of value that backs the loan in case the borrower defaults on the loan. The bank uses the collateral to recover the financial loss of an uncollected loan. If car is worth $10k, why would I loan you $15k?</a:t>
            </a:r>
          </a:p>
          <a:p>
            <a:pPr lvl="1"/>
            <a:r>
              <a:rPr lang="en-US" dirty="0" smtClean="0"/>
              <a:t>Capacity</a:t>
            </a:r>
          </a:p>
          <a:p>
            <a:pPr lvl="2"/>
            <a:r>
              <a:rPr lang="en-US" dirty="0" smtClean="0"/>
              <a:t>The debtor’s ability to pay back a loan. Does the debtor have a job? How long have you been working there? </a:t>
            </a:r>
          </a:p>
          <a:p>
            <a:pPr lvl="1"/>
            <a:r>
              <a:rPr lang="en-US" dirty="0" smtClean="0"/>
              <a:t>Character</a:t>
            </a:r>
          </a:p>
          <a:p>
            <a:pPr lvl="2"/>
            <a:r>
              <a:rPr lang="en-US" dirty="0" smtClean="0"/>
              <a:t>Refers to the debtor’s honesty and willingness to pay back a loan. Creditor’s take into account the reputation of paying back loans on time.  </a:t>
            </a:r>
            <a:r>
              <a:rPr lang="en-US" dirty="0" err="1" smtClean="0"/>
              <a:t>i.e</a:t>
            </a:r>
            <a:r>
              <a:rPr lang="en-US" dirty="0" smtClean="0"/>
              <a:t>- Credit Score</a:t>
            </a:r>
          </a:p>
          <a:p>
            <a:pPr lvl="1"/>
            <a:endParaRPr lang="en-US" dirty="0"/>
          </a:p>
        </p:txBody>
      </p:sp>
    </p:spTree>
  </p:cSld>
  <p:clrMapOvr>
    <a:masterClrMapping/>
  </p:clrMapOvr>
  <p:transition spd="med">
    <p:cover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 Pair, Share</a:t>
            </a:r>
            <a:endParaRPr lang="en-US" dirty="0"/>
          </a:p>
        </p:txBody>
      </p:sp>
      <p:sp>
        <p:nvSpPr>
          <p:cNvPr id="3" name="Slide Number Placeholder 2"/>
          <p:cNvSpPr>
            <a:spLocks noGrp="1"/>
          </p:cNvSpPr>
          <p:nvPr>
            <p:ph type="sldNum" sz="quarter" idx="12"/>
          </p:nvPr>
        </p:nvSpPr>
        <p:spPr/>
        <p:txBody>
          <a:bodyPr>
            <a:normAutofit fontScale="70000" lnSpcReduction="20000"/>
          </a:bodyPr>
          <a:lstStyle/>
          <a:p>
            <a:r>
              <a:rPr lang="en-US" smtClean="0"/>
              <a:t>  Slide</a:t>
            </a:r>
            <a:r>
              <a:rPr lang="en-US" b="1" smtClean="0">
                <a:effectLst>
                  <a:outerShdw blurRad="38100" dist="38100" dir="2700000" algn="tl">
                    <a:srgbClr val="FFFFFF"/>
                  </a:outerShdw>
                </a:effectLst>
              </a:rPr>
              <a:t> </a:t>
            </a:r>
            <a:fld id="{042AE7D9-EC47-4434-AEDD-9FCC41CB3A98}" type="slidenum">
              <a:rPr lang="en-US" smtClean="0"/>
              <a:pPr/>
              <a:t>4</a:t>
            </a:fld>
            <a:endParaRPr lang="en-US"/>
          </a:p>
        </p:txBody>
      </p:sp>
      <p:sp>
        <p:nvSpPr>
          <p:cNvPr id="4" name="Content Placeholder 3"/>
          <p:cNvSpPr>
            <a:spLocks noGrp="1"/>
          </p:cNvSpPr>
          <p:nvPr>
            <p:ph sz="quarter" idx="1"/>
          </p:nvPr>
        </p:nvSpPr>
        <p:spPr/>
        <p:txBody>
          <a:bodyPr/>
          <a:lstStyle/>
          <a:p>
            <a:r>
              <a:rPr lang="en-US" dirty="0" smtClean="0"/>
              <a:t>Turn to your neighbor and explain to them what the 3 C’s of Credit are and why they are important</a:t>
            </a:r>
            <a:endParaRPr lang="en-US" dirty="0"/>
          </a:p>
        </p:txBody>
      </p:sp>
    </p:spTree>
  </p:cSld>
  <p:clrMapOvr>
    <a:masterClrMapping/>
  </p:clrMapOvr>
  <p:transition spd="med">
    <p:cover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ANALYZING CREDIT</a:t>
            </a:r>
          </a:p>
        </p:txBody>
      </p:sp>
      <p:sp>
        <p:nvSpPr>
          <p:cNvPr id="4" name="Slide Number Placeholder 5"/>
          <p:cNvSpPr>
            <a:spLocks noGrp="1"/>
          </p:cNvSpPr>
          <p:nvPr>
            <p:ph type="sldNum" sz="quarter" idx="12"/>
          </p:nvPr>
        </p:nvSpPr>
        <p:spPr/>
        <p:txBody>
          <a:bodyPr>
            <a:normAutofit fontScale="70000" lnSpcReduction="20000"/>
          </a:bodyPr>
          <a:lstStyle/>
          <a:p>
            <a:r>
              <a:rPr lang="en-US"/>
              <a:t>  Slide</a:t>
            </a:r>
            <a:r>
              <a:rPr lang="en-US" b="1">
                <a:effectLst>
                  <a:outerShdw blurRad="38100" dist="38100" dir="2700000" algn="tl">
                    <a:srgbClr val="FFFFFF"/>
                  </a:outerShdw>
                </a:effectLst>
              </a:rPr>
              <a:t> </a:t>
            </a:r>
            <a:fld id="{805CC608-9993-400F-8F56-911D6BDC9552}" type="slidenum">
              <a:rPr lang="en-US"/>
              <a:pPr/>
              <a:t>5</a:t>
            </a:fld>
            <a:endParaRPr lang="en-US"/>
          </a:p>
        </p:txBody>
      </p:sp>
      <p:sp>
        <p:nvSpPr>
          <p:cNvPr id="20483" name="Rectangle 3"/>
          <p:cNvSpPr>
            <a:spLocks noGrp="1" noChangeArrowheads="1"/>
          </p:cNvSpPr>
          <p:nvPr>
            <p:ph sz="quarter" idx="1"/>
          </p:nvPr>
        </p:nvSpPr>
        <p:spPr/>
        <p:txBody>
          <a:bodyPr>
            <a:normAutofit/>
          </a:bodyPr>
          <a:lstStyle/>
          <a:p>
            <a:r>
              <a:rPr lang="en-US" dirty="0"/>
              <a:t>Consumer reporting agencies</a:t>
            </a:r>
          </a:p>
          <a:p>
            <a:pPr lvl="1"/>
            <a:r>
              <a:rPr lang="en-US" sz="2300" dirty="0" smtClean="0"/>
              <a:t>A </a:t>
            </a:r>
            <a:r>
              <a:rPr lang="en-US" sz="2300" dirty="0" smtClean="0">
                <a:solidFill>
                  <a:srgbClr val="FF0000"/>
                </a:solidFill>
              </a:rPr>
              <a:t>consumer reporting agency</a:t>
            </a:r>
            <a:r>
              <a:rPr lang="en-US" sz="2300" dirty="0" smtClean="0"/>
              <a:t> (CRA) is a company that compiles and keeps records on consumer payment habits and sells these reports to banks and other companies to use for evaluation creditworthiness.</a:t>
            </a:r>
          </a:p>
          <a:p>
            <a:pPr lvl="1"/>
            <a:r>
              <a:rPr lang="en-US" sz="2300" dirty="0" smtClean="0"/>
              <a:t>Consumer reporting agencies are sometimes called credit bureaus.</a:t>
            </a:r>
          </a:p>
          <a:p>
            <a:pPr lvl="1"/>
            <a:r>
              <a:rPr lang="en-US" sz="2300" dirty="0" smtClean="0"/>
              <a:t>The three largest CRAs</a:t>
            </a:r>
          </a:p>
          <a:p>
            <a:pPr lvl="2"/>
            <a:r>
              <a:rPr lang="en-US" dirty="0" smtClean="0"/>
              <a:t>Equifax</a:t>
            </a:r>
          </a:p>
          <a:p>
            <a:pPr lvl="2"/>
            <a:r>
              <a:rPr lang="en-US" dirty="0" smtClean="0"/>
              <a:t>Experian </a:t>
            </a:r>
          </a:p>
          <a:p>
            <a:pPr lvl="2"/>
            <a:r>
              <a:rPr lang="en-US" dirty="0" err="1" smtClean="0"/>
              <a:t>TransUnion</a:t>
            </a:r>
            <a:endParaRPr lang="en-US" dirty="0" smtClean="0"/>
          </a:p>
          <a:p>
            <a:endParaRPr lang="en-US" dirty="0"/>
          </a:p>
        </p:txBody>
      </p:sp>
    </p:spTree>
  </p:cSld>
  <p:clrMapOvr>
    <a:masterClrMapping/>
  </p:clrMapOvr>
  <p:transition spd="med">
    <p:cover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CREDIT REPORTS INCLUDE</a:t>
            </a:r>
          </a:p>
        </p:txBody>
      </p:sp>
      <p:sp>
        <p:nvSpPr>
          <p:cNvPr id="4" name="Slide Number Placeholder 5"/>
          <p:cNvSpPr>
            <a:spLocks noGrp="1"/>
          </p:cNvSpPr>
          <p:nvPr>
            <p:ph type="sldNum" sz="quarter" idx="12"/>
          </p:nvPr>
        </p:nvSpPr>
        <p:spPr/>
        <p:txBody>
          <a:bodyPr>
            <a:normAutofit fontScale="70000" lnSpcReduction="20000"/>
          </a:bodyPr>
          <a:lstStyle/>
          <a:p>
            <a:r>
              <a:rPr lang="en-US"/>
              <a:t>  Slide</a:t>
            </a:r>
            <a:r>
              <a:rPr lang="en-US" b="1">
                <a:effectLst>
                  <a:outerShdw blurRad="38100" dist="38100" dir="2700000" algn="tl">
                    <a:srgbClr val="FFFFFF"/>
                  </a:outerShdw>
                </a:effectLst>
              </a:rPr>
              <a:t> </a:t>
            </a:r>
            <a:fld id="{CA9927C9-AE1E-4AC9-AC7E-9CC4D3427276}" type="slidenum">
              <a:rPr lang="en-US"/>
              <a:pPr/>
              <a:t>6</a:t>
            </a:fld>
            <a:endParaRPr lang="en-US"/>
          </a:p>
        </p:txBody>
      </p:sp>
      <p:sp>
        <p:nvSpPr>
          <p:cNvPr id="24579" name="Rectangle 3"/>
          <p:cNvSpPr>
            <a:spLocks noGrp="1" noChangeArrowheads="1"/>
          </p:cNvSpPr>
          <p:nvPr>
            <p:ph sz="quarter" idx="1"/>
          </p:nvPr>
        </p:nvSpPr>
        <p:spPr/>
        <p:txBody>
          <a:bodyPr>
            <a:normAutofit lnSpcReduction="10000"/>
          </a:bodyPr>
          <a:lstStyle/>
          <a:p>
            <a:r>
              <a:rPr lang="en-US" dirty="0" smtClean="0"/>
              <a:t>Personal data</a:t>
            </a:r>
          </a:p>
          <a:p>
            <a:pPr lvl="1"/>
            <a:r>
              <a:rPr lang="en-US" dirty="0" smtClean="0"/>
              <a:t>Name, social security #, address, employment history</a:t>
            </a:r>
          </a:p>
          <a:p>
            <a:r>
              <a:rPr lang="en-US" dirty="0" smtClean="0"/>
              <a:t>Accounts history</a:t>
            </a:r>
            <a:endParaRPr lang="en-US" dirty="0"/>
          </a:p>
          <a:p>
            <a:r>
              <a:rPr lang="en-US" dirty="0" smtClean="0"/>
              <a:t>Delinquent accounts</a:t>
            </a:r>
          </a:p>
          <a:p>
            <a:pPr lvl="1"/>
            <a:r>
              <a:rPr lang="en-US" dirty="0" smtClean="0"/>
              <a:t>Collections from phone bill, unpaid hospital bills, landlords, etc</a:t>
            </a:r>
            <a:endParaRPr lang="en-US" dirty="0"/>
          </a:p>
          <a:p>
            <a:r>
              <a:rPr lang="en-US" dirty="0"/>
              <a:t>Public </a:t>
            </a:r>
            <a:r>
              <a:rPr lang="en-US" dirty="0" smtClean="0"/>
              <a:t>records</a:t>
            </a:r>
          </a:p>
          <a:p>
            <a:pPr lvl="1"/>
            <a:r>
              <a:rPr lang="en-US" dirty="0" smtClean="0"/>
              <a:t>Bankruptcies, judgments, liens, divorces, criminal records</a:t>
            </a:r>
            <a:endParaRPr lang="en-US" dirty="0"/>
          </a:p>
          <a:p>
            <a:r>
              <a:rPr lang="en-US" dirty="0" smtClean="0"/>
              <a:t>Inquiries </a:t>
            </a:r>
          </a:p>
          <a:p>
            <a:pPr lvl="1"/>
            <a:r>
              <a:rPr lang="en-US" dirty="0" smtClean="0"/>
              <a:t>Record of who has requested your credit report recently. Too many inquiries can hurt your credit score</a:t>
            </a:r>
            <a:endParaRPr lang="en-US" dirty="0"/>
          </a:p>
        </p:txBody>
      </p:sp>
    </p:spTree>
  </p:cSld>
  <p:clrMapOvr>
    <a:masterClrMapping/>
  </p:clrMapOvr>
  <p:transition spd="med">
    <p:cover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Analyzing Credit</a:t>
            </a:r>
            <a:endParaRPr lang="en-US" dirty="0"/>
          </a:p>
        </p:txBody>
      </p:sp>
      <p:sp>
        <p:nvSpPr>
          <p:cNvPr id="3" name="Slide Number Placeholder 2"/>
          <p:cNvSpPr>
            <a:spLocks noGrp="1"/>
          </p:cNvSpPr>
          <p:nvPr>
            <p:ph type="sldNum" sz="quarter" idx="12"/>
          </p:nvPr>
        </p:nvSpPr>
        <p:spPr/>
        <p:txBody>
          <a:bodyPr>
            <a:normAutofit fontScale="70000" lnSpcReduction="20000"/>
          </a:bodyPr>
          <a:lstStyle/>
          <a:p>
            <a:r>
              <a:rPr lang="en-US" smtClean="0"/>
              <a:t>  Slide</a:t>
            </a:r>
            <a:r>
              <a:rPr lang="en-US" b="1" smtClean="0">
                <a:effectLst>
                  <a:outerShdw blurRad="38100" dist="38100" dir="2700000" algn="tl">
                    <a:srgbClr val="FFFFFF"/>
                  </a:outerShdw>
                </a:effectLst>
              </a:rPr>
              <a:t> </a:t>
            </a:r>
            <a:fld id="{042AE7D9-EC47-4434-AEDD-9FCC41CB3A98}" type="slidenum">
              <a:rPr lang="en-US" smtClean="0"/>
              <a:pPr/>
              <a:t>7</a:t>
            </a:fld>
            <a:endParaRPr lang="en-US"/>
          </a:p>
        </p:txBody>
      </p:sp>
      <p:sp>
        <p:nvSpPr>
          <p:cNvPr id="4" name="Content Placeholder 3"/>
          <p:cNvSpPr>
            <a:spLocks noGrp="1"/>
          </p:cNvSpPr>
          <p:nvPr>
            <p:ph sz="quarter" idx="1"/>
          </p:nvPr>
        </p:nvSpPr>
        <p:spPr/>
        <p:txBody>
          <a:bodyPr/>
          <a:lstStyle/>
          <a:p>
            <a:r>
              <a:rPr lang="en-US" dirty="0" smtClean="0"/>
              <a:t>Credit-scoring systems </a:t>
            </a:r>
          </a:p>
          <a:p>
            <a:pPr lvl="1"/>
            <a:r>
              <a:rPr lang="en-US" dirty="0" smtClean="0"/>
              <a:t>A credit-scoring system can provide an efficient and unbiased method of evaluating credit. </a:t>
            </a:r>
          </a:p>
          <a:p>
            <a:pPr lvl="1"/>
            <a:r>
              <a:rPr lang="en-US" dirty="0" smtClean="0"/>
              <a:t>These scores place a numerical value on the performance or status of an applicant in various categories.</a:t>
            </a:r>
          </a:p>
          <a:p>
            <a:pPr lvl="1"/>
            <a:r>
              <a:rPr lang="en-US" dirty="0" smtClean="0"/>
              <a:t>FICO is the standard credit score in the United States</a:t>
            </a:r>
          </a:p>
          <a:p>
            <a:pPr lvl="2"/>
            <a:r>
              <a:rPr lang="en-US" dirty="0" smtClean="0"/>
              <a:t>The FICO score is a three-digit number</a:t>
            </a:r>
          </a:p>
          <a:p>
            <a:pPr lvl="2"/>
            <a:r>
              <a:rPr lang="en-US" dirty="0" smtClean="0"/>
              <a:t>*** score ranges from 300 – 850 *** </a:t>
            </a:r>
            <a:endParaRPr lang="en-US" dirty="0"/>
          </a:p>
        </p:txBody>
      </p:sp>
    </p:spTree>
  </p:cSld>
  <p:clrMapOvr>
    <a:masterClrMapping/>
  </p:clrMapOvr>
  <p:transition spd="med">
    <p:cover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your Credit Score calculated?</a:t>
            </a:r>
            <a:endParaRPr lang="en-US" dirty="0"/>
          </a:p>
        </p:txBody>
      </p:sp>
      <p:sp>
        <p:nvSpPr>
          <p:cNvPr id="3" name="Slide Number Placeholder 2"/>
          <p:cNvSpPr>
            <a:spLocks noGrp="1"/>
          </p:cNvSpPr>
          <p:nvPr>
            <p:ph type="sldNum" sz="quarter" idx="12"/>
          </p:nvPr>
        </p:nvSpPr>
        <p:spPr/>
        <p:txBody>
          <a:bodyPr>
            <a:normAutofit fontScale="70000" lnSpcReduction="20000"/>
          </a:bodyPr>
          <a:lstStyle/>
          <a:p>
            <a:r>
              <a:rPr lang="en-US" smtClean="0"/>
              <a:t>  Slide</a:t>
            </a:r>
            <a:r>
              <a:rPr lang="en-US" b="1" smtClean="0">
                <a:effectLst>
                  <a:outerShdw blurRad="38100" dist="38100" dir="2700000" algn="tl">
                    <a:srgbClr val="FFFFFF"/>
                  </a:outerShdw>
                </a:effectLst>
              </a:rPr>
              <a:t> </a:t>
            </a:r>
            <a:fld id="{042AE7D9-EC47-4434-AEDD-9FCC41CB3A98}" type="slidenum">
              <a:rPr lang="en-US" smtClean="0"/>
              <a:pPr/>
              <a:t>8</a:t>
            </a:fld>
            <a:endParaRPr lang="en-US"/>
          </a:p>
        </p:txBody>
      </p:sp>
      <p:pic>
        <p:nvPicPr>
          <p:cNvPr id="5" name="Content Placeholder 4" descr="creditscorebreakdown.png"/>
          <p:cNvPicPr>
            <a:picLocks noGrp="1" noChangeAspect="1"/>
          </p:cNvPicPr>
          <p:nvPr>
            <p:ph sz="quarter" idx="1"/>
          </p:nvPr>
        </p:nvPicPr>
        <p:blipFill>
          <a:blip r:embed="rId2"/>
          <a:stretch>
            <a:fillRect/>
          </a:stretch>
        </p:blipFill>
        <p:spPr>
          <a:xfrm>
            <a:off x="685800" y="1905000"/>
            <a:ext cx="7861664" cy="3505200"/>
          </a:xfrm>
        </p:spPr>
      </p:pic>
    </p:spTree>
  </p:cSld>
  <p:clrMapOvr>
    <a:masterClrMapping/>
  </p:clrMapOvr>
  <p:transition spd="med">
    <p:cover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Boost your Credit Score</a:t>
            </a:r>
            <a:endParaRPr lang="en-US" dirty="0"/>
          </a:p>
        </p:txBody>
      </p:sp>
      <p:sp>
        <p:nvSpPr>
          <p:cNvPr id="3" name="Slide Number Placeholder 2"/>
          <p:cNvSpPr>
            <a:spLocks noGrp="1"/>
          </p:cNvSpPr>
          <p:nvPr>
            <p:ph type="sldNum" sz="quarter" idx="12"/>
          </p:nvPr>
        </p:nvSpPr>
        <p:spPr/>
        <p:txBody>
          <a:bodyPr>
            <a:normAutofit fontScale="70000" lnSpcReduction="20000"/>
          </a:bodyPr>
          <a:lstStyle/>
          <a:p>
            <a:r>
              <a:rPr lang="en-US" smtClean="0"/>
              <a:t>  Slide</a:t>
            </a:r>
            <a:r>
              <a:rPr lang="en-US" b="1" smtClean="0">
                <a:effectLst>
                  <a:outerShdw blurRad="38100" dist="38100" dir="2700000" algn="tl">
                    <a:srgbClr val="FFFFFF"/>
                  </a:outerShdw>
                </a:effectLst>
              </a:rPr>
              <a:t> </a:t>
            </a:r>
            <a:fld id="{042AE7D9-EC47-4434-AEDD-9FCC41CB3A98}" type="slidenum">
              <a:rPr lang="en-US" smtClean="0"/>
              <a:pPr/>
              <a:t>9</a:t>
            </a:fld>
            <a:endParaRPr lang="en-US"/>
          </a:p>
        </p:txBody>
      </p:sp>
      <p:sp>
        <p:nvSpPr>
          <p:cNvPr id="4" name="Content Placeholder 3"/>
          <p:cNvSpPr>
            <a:spLocks noGrp="1"/>
          </p:cNvSpPr>
          <p:nvPr>
            <p:ph sz="quarter" idx="1"/>
          </p:nvPr>
        </p:nvSpPr>
        <p:spPr/>
        <p:txBody>
          <a:bodyPr>
            <a:normAutofit lnSpcReduction="10000"/>
          </a:bodyPr>
          <a:lstStyle/>
          <a:p>
            <a:r>
              <a:rPr lang="en-US" dirty="0" smtClean="0"/>
              <a:t>Pay your bills on time. Late payments or defaults can really hurt your score</a:t>
            </a:r>
          </a:p>
          <a:p>
            <a:r>
              <a:rPr lang="en-US" dirty="0" smtClean="0"/>
              <a:t>Keep balances low on credit cards. High debt levels can hurt your score</a:t>
            </a:r>
          </a:p>
          <a:p>
            <a:r>
              <a:rPr lang="en-US" dirty="0" smtClean="0"/>
              <a:t>Apply for and open new credit accounts only when you need them.  Pay down current credit products first</a:t>
            </a:r>
          </a:p>
          <a:p>
            <a:r>
              <a:rPr lang="en-US" dirty="0" smtClean="0"/>
              <a:t>Check your credit report regularly for accuracy</a:t>
            </a:r>
          </a:p>
          <a:p>
            <a:r>
              <a:rPr lang="en-US" dirty="0" smtClean="0"/>
              <a:t>If you have missed payments, get current and stay current. The longer you pay your bills on time, the better your score</a:t>
            </a:r>
            <a:endParaRPr lang="en-US" dirty="0"/>
          </a:p>
        </p:txBody>
      </p:sp>
    </p:spTree>
  </p:cSld>
  <p:clrMapOvr>
    <a:masterClrMapping/>
  </p:clrMapOvr>
  <p:transition spd="med">
    <p:cover dir="u"/>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267</TotalTime>
  <Words>570</Words>
  <Application>Microsoft Office PowerPoint</Application>
  <PresentationFormat>On-screen Show (4:3)</PresentationFormat>
  <Paragraphs>75</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Times New Roman</vt:lpstr>
      <vt:lpstr>Wingdings</vt:lpstr>
      <vt:lpstr>Arial Black</vt:lpstr>
      <vt:lpstr>Georgia</vt:lpstr>
      <vt:lpstr>Wingdings 2</vt:lpstr>
      <vt:lpstr>Civic</vt:lpstr>
      <vt:lpstr>Do Now 12/7/16</vt:lpstr>
      <vt:lpstr>Lesson 2 CREDIT SCORES</vt:lpstr>
      <vt:lpstr>Would you lend your money to just anyone?</vt:lpstr>
      <vt:lpstr>Think, Pair, Share</vt:lpstr>
      <vt:lpstr>ANALYZING CREDIT</vt:lpstr>
      <vt:lpstr>CREDIT REPORTS INCLUDE</vt:lpstr>
      <vt:lpstr>Analyzing Credit</vt:lpstr>
      <vt:lpstr>How is your Credit Score calculated?</vt:lpstr>
      <vt:lpstr>How to Boost your Credit Score</vt:lpstr>
      <vt:lpstr>Any Questions?</vt:lpstr>
      <vt:lpstr>Exit Slip</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 BANK LOANS</dc:title>
  <dc:creator>M. C. McLaughlin</dc:creator>
  <cp:lastModifiedBy>Carter, Eric</cp:lastModifiedBy>
  <cp:revision>25</cp:revision>
  <dcterms:created xsi:type="dcterms:W3CDTF">2002-05-02T20:02:13Z</dcterms:created>
  <dcterms:modified xsi:type="dcterms:W3CDTF">2016-12-07T13:29:13Z</dcterms:modified>
</cp:coreProperties>
</file>